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0"/>
  </p:notesMasterIdLst>
  <p:sldIdLst>
    <p:sldId id="256" r:id="rId2"/>
    <p:sldId id="613" r:id="rId3"/>
    <p:sldId id="1162" r:id="rId4"/>
    <p:sldId id="617" r:id="rId5"/>
    <p:sldId id="652" r:id="rId6"/>
    <p:sldId id="1160" r:id="rId7"/>
    <p:sldId id="1161" r:id="rId8"/>
    <p:sldId id="620" r:id="rId9"/>
    <p:sldId id="619" r:id="rId10"/>
    <p:sldId id="615" r:id="rId11"/>
    <p:sldId id="616" r:id="rId12"/>
    <p:sldId id="1116" r:id="rId13"/>
    <p:sldId id="509" r:id="rId14"/>
    <p:sldId id="1093" r:id="rId15"/>
    <p:sldId id="1117" r:id="rId16"/>
    <p:sldId id="1094" r:id="rId17"/>
    <p:sldId id="1118" r:id="rId18"/>
    <p:sldId id="1119" r:id="rId19"/>
    <p:sldId id="1095" r:id="rId20"/>
    <p:sldId id="1121" r:id="rId21"/>
    <p:sldId id="1120" r:id="rId22"/>
    <p:sldId id="1532" r:id="rId23"/>
    <p:sldId id="1096" r:id="rId24"/>
    <p:sldId id="1122" r:id="rId25"/>
    <p:sldId id="1148" r:id="rId26"/>
    <p:sldId id="1149" r:id="rId27"/>
    <p:sldId id="1150" r:id="rId28"/>
    <p:sldId id="1123" r:id="rId29"/>
    <p:sldId id="1097" r:id="rId30"/>
    <p:sldId id="1124" r:id="rId31"/>
    <p:sldId id="1151" r:id="rId32"/>
    <p:sldId id="1126" r:id="rId33"/>
    <p:sldId id="1125" r:id="rId34"/>
    <p:sldId id="1127" r:id="rId35"/>
    <p:sldId id="1128" r:id="rId36"/>
    <p:sldId id="1129" r:id="rId37"/>
    <p:sldId id="1130" r:id="rId38"/>
    <p:sldId id="1098" r:id="rId39"/>
    <p:sldId id="1536" r:id="rId40"/>
    <p:sldId id="1533" r:id="rId41"/>
    <p:sldId id="1534" r:id="rId42"/>
    <p:sldId id="1535" r:id="rId43"/>
    <p:sldId id="1099" r:id="rId44"/>
    <p:sldId id="1131" r:id="rId45"/>
    <p:sldId id="1133" r:id="rId46"/>
    <p:sldId id="1134" r:id="rId47"/>
    <p:sldId id="1135" r:id="rId48"/>
    <p:sldId id="1136" r:id="rId49"/>
    <p:sldId id="1137" r:id="rId50"/>
    <p:sldId id="1138" r:id="rId51"/>
    <p:sldId id="1100" r:id="rId52"/>
    <p:sldId id="1101" r:id="rId53"/>
    <p:sldId id="1102" r:id="rId54"/>
    <p:sldId id="1152" r:id="rId55"/>
    <p:sldId id="1103" r:id="rId56"/>
    <p:sldId id="1139" r:id="rId57"/>
    <p:sldId id="1140" r:id="rId58"/>
    <p:sldId id="1141" r:id="rId59"/>
    <p:sldId id="1142" r:id="rId60"/>
    <p:sldId id="1537" r:id="rId61"/>
    <p:sldId id="1143" r:id="rId62"/>
    <p:sldId id="1104" r:id="rId63"/>
    <p:sldId id="1144" r:id="rId64"/>
    <p:sldId id="1145" r:id="rId65"/>
    <p:sldId id="1105" r:id="rId66"/>
    <p:sldId id="517" r:id="rId67"/>
    <p:sldId id="606" r:id="rId68"/>
    <p:sldId id="1106" r:id="rId6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0" autoAdjust="0"/>
  </p:normalViewPr>
  <p:slideViewPr>
    <p:cSldViewPr>
      <p:cViewPr varScale="1">
        <p:scale>
          <a:sx n="83" d="100"/>
          <a:sy n="83" d="100"/>
        </p:scale>
        <p:origin x="137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2023-2-28</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208C79F7-D26F-4B03-B55C-19208B04F2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2DD4700-725D-4C92-8FF8-DA58106E4DF4}"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13315" name="Rectangle 2">
            <a:extLst>
              <a:ext uri="{FF2B5EF4-FFF2-40B4-BE49-F238E27FC236}">
                <a16:creationId xmlns:a16="http://schemas.microsoft.com/office/drawing/2014/main" id="{D0BF8F98-2FDB-4DE7-82A9-903729E1A5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6" name="Rectangle 3">
            <a:extLst>
              <a:ext uri="{FF2B5EF4-FFF2-40B4-BE49-F238E27FC236}">
                <a16:creationId xmlns:a16="http://schemas.microsoft.com/office/drawing/2014/main" id="{2D01C837-D49D-44A5-A8B4-0DBAF0E429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0F0D1F4-1A60-4B6B-996C-523D39081C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32AD33F-1169-4FE6-9C6A-88D93DD9A847}" type="slidenum">
              <a:rPr lang="en-US" altLang="zh-CN" smtClean="0">
                <a:latin typeface="Arial" panose="020B0604020202020204" pitchFamily="34" charset="0"/>
              </a:rPr>
              <a:pPr fontAlgn="base">
                <a:spcBef>
                  <a:spcPct val="0"/>
                </a:spcBef>
                <a:spcAft>
                  <a:spcPct val="0"/>
                </a:spcAft>
              </a:pPr>
              <a:t>3</a:t>
            </a:fld>
            <a:endParaRPr lang="en-US" altLang="zh-CN">
              <a:latin typeface="Arial" panose="020B0604020202020204" pitchFamily="34" charset="0"/>
            </a:endParaRPr>
          </a:p>
        </p:txBody>
      </p:sp>
      <p:sp>
        <p:nvSpPr>
          <p:cNvPr id="15363" name="Rectangle 2">
            <a:extLst>
              <a:ext uri="{FF2B5EF4-FFF2-40B4-BE49-F238E27FC236}">
                <a16:creationId xmlns:a16="http://schemas.microsoft.com/office/drawing/2014/main" id="{55CA473E-3E0A-4C88-9BD2-6A16F8BDB7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a:extLst>
              <a:ext uri="{FF2B5EF4-FFF2-40B4-BE49-F238E27FC236}">
                <a16:creationId xmlns:a16="http://schemas.microsoft.com/office/drawing/2014/main" id="{BDDF5FF9-5A55-41BA-9AFA-3E331B28D3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C548258-95D3-4CF0-90A2-32D2907DEB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ECF8F1FA-195D-4164-9E08-FA79C1F513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508" name="灯片编号占位符 3">
            <a:extLst>
              <a:ext uri="{FF2B5EF4-FFF2-40B4-BE49-F238E27FC236}">
                <a16:creationId xmlns:a16="http://schemas.microsoft.com/office/drawing/2014/main" id="{8378DFBB-B474-4371-A520-4A023F70AC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7167AB1-7195-4B8F-8392-B0EA7985ADA5}" type="slidenum">
              <a:rPr lang="en-US" altLang="zh-CN" smtClean="0">
                <a:latin typeface="Arial" panose="020B0604020202020204" pitchFamily="34" charset="0"/>
              </a:rPr>
              <a:pPr fontAlgn="base">
                <a:spcBef>
                  <a:spcPct val="0"/>
                </a:spcBef>
                <a:spcAft>
                  <a:spcPct val="0"/>
                </a:spcAft>
              </a:pPr>
              <a:t>4</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8</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83E2390-2F52-443D-9095-40CD3DB1A7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FC910BE-0606-4306-8799-B8A37DE18989}" type="slidenum">
              <a:rPr lang="en-US" altLang="zh-CN" smtClean="0">
                <a:latin typeface="Arial" panose="020B0604020202020204" pitchFamily="34" charset="0"/>
              </a:rPr>
              <a:pPr fontAlgn="base">
                <a:spcBef>
                  <a:spcPct val="0"/>
                </a:spcBef>
                <a:spcAft>
                  <a:spcPct val="0"/>
                </a:spcAft>
              </a:pPr>
              <a:t>10</a:t>
            </a:fld>
            <a:endParaRPr lang="en-US" altLang="zh-CN">
              <a:latin typeface="Arial" panose="020B0604020202020204" pitchFamily="34" charset="0"/>
            </a:endParaRPr>
          </a:p>
        </p:txBody>
      </p:sp>
      <p:sp>
        <p:nvSpPr>
          <p:cNvPr id="17411" name="Rectangle 2">
            <a:extLst>
              <a:ext uri="{FF2B5EF4-FFF2-40B4-BE49-F238E27FC236}">
                <a16:creationId xmlns:a16="http://schemas.microsoft.com/office/drawing/2014/main" id="{DDF2857C-368A-4459-BD44-372783A7EA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a:extLst>
              <a:ext uri="{FF2B5EF4-FFF2-40B4-BE49-F238E27FC236}">
                <a16:creationId xmlns:a16="http://schemas.microsoft.com/office/drawing/2014/main" id="{5928F55D-9863-46B7-9091-21FF62DC7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A3F01C8B-B832-4A6F-8F0F-9C96E51A86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AFB290F-B2B7-4F0D-BA7A-999F1D7D2C57}" type="slidenum">
              <a:rPr lang="en-US" altLang="zh-CN" smtClean="0">
                <a:latin typeface="Arial" panose="020B0604020202020204" pitchFamily="34" charset="0"/>
              </a:rPr>
              <a:pPr fontAlgn="base">
                <a:spcBef>
                  <a:spcPct val="0"/>
                </a:spcBef>
                <a:spcAft>
                  <a:spcPct val="0"/>
                </a:spcAft>
              </a:pPr>
              <a:t>11</a:t>
            </a:fld>
            <a:endParaRPr lang="en-US" altLang="zh-CN">
              <a:latin typeface="Arial" panose="020B0604020202020204" pitchFamily="34" charset="0"/>
            </a:endParaRPr>
          </a:p>
        </p:txBody>
      </p:sp>
      <p:sp>
        <p:nvSpPr>
          <p:cNvPr id="19459" name="Rectangle 2">
            <a:extLst>
              <a:ext uri="{FF2B5EF4-FFF2-40B4-BE49-F238E27FC236}">
                <a16:creationId xmlns:a16="http://schemas.microsoft.com/office/drawing/2014/main" id="{08C0CE4E-10A9-441C-A20A-0563AA5E89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a:extLst>
              <a:ext uri="{FF2B5EF4-FFF2-40B4-BE49-F238E27FC236}">
                <a16:creationId xmlns:a16="http://schemas.microsoft.com/office/drawing/2014/main" id="{60E92840-8859-4AB2-B9FE-5A6E882F96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386085BB-031E-40B6-8DA5-A287FBE6C24F}"/>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81E0FAD-45CF-41EB-BFAC-429239EA900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06F5A371-5039-4AA3-82F0-AA007BEFE014}"/>
              </a:ext>
            </a:extLst>
          </p:cNvPr>
          <p:cNvSpPr>
            <a:spLocks noGrp="1" noChangeArrowheads="1"/>
          </p:cNvSpPr>
          <p:nvPr>
            <p:ph type="sldNum" sz="quarter" idx="12"/>
          </p:nvPr>
        </p:nvSpPr>
        <p:spPr/>
        <p:txBody>
          <a:bodyPr/>
          <a:lstStyle>
            <a:lvl1pPr>
              <a:defRPr/>
            </a:lvl1pPr>
          </a:lstStyle>
          <a:p>
            <a:pPr>
              <a:defRPr/>
            </a:pPr>
            <a:fld id="{A6DDB1DF-4ACD-4AEF-93C9-3614F9FF032D}" type="slidenum">
              <a:rPr lang="en-US" altLang="zh-CN"/>
              <a:pPr>
                <a:defRPr/>
              </a:pPr>
              <a:t>‹#›</a:t>
            </a:fld>
            <a:endParaRPr lang="en-US" altLang="zh-CN"/>
          </a:p>
        </p:txBody>
      </p:sp>
    </p:spTree>
    <p:extLst>
      <p:ext uri="{BB962C8B-B14F-4D97-AF65-F5344CB8AC3E}">
        <p14:creationId xmlns:p14="http://schemas.microsoft.com/office/powerpoint/2010/main" val="39340719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2023-2-28</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2023-2-28</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2023-2-28</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2023-2-28</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2023-2-28</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2023-2-28</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2023-2-28</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zhihu.com/zvideo/148952900742679347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zhihu.com/zvideo/133190962282436608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hyperlink" Target="https://www.zhihu.com/zvideo/1541347001169534976"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zhihu.com/zvideo/149460296570454835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zhihu.com/zvideo/1540261072384090112"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zhihu.com/zvideo/1512374686512427009" TargetMode="External"/><Relationship Id="rId4" Type="http://schemas.openxmlformats.org/officeDocument/2006/relationships/hyperlink" Target="https://www.zhihu.com/zvideo/152613441401090867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0.png"/></Relationships>
</file>

<file path=ppt/slides/_rels/slide6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（第一讲）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张海英</a:t>
            </a:r>
            <a:endParaRPr lang="en-US" altLang="zh-CN" sz="2800" b="1" dirty="0">
              <a:solidFill>
                <a:srgbClr val="002060"/>
              </a:solidFill>
            </a:endParaRPr>
          </a:p>
          <a:p>
            <a:pPr eaLnBrk="1" hangingPunct="1"/>
            <a:r>
              <a:rPr lang="en-US" altLang="zh-CN" sz="2800" b="1" dirty="0">
                <a:solidFill>
                  <a:srgbClr val="002060"/>
                </a:solidFill>
              </a:rPr>
              <a:t>2023</a:t>
            </a:r>
            <a:r>
              <a:rPr lang="zh-CN" altLang="en-US" sz="2800" b="1" dirty="0">
                <a:solidFill>
                  <a:srgbClr val="002060"/>
                </a:solidFill>
              </a:rPr>
              <a:t>年</a:t>
            </a:r>
            <a:r>
              <a:rPr lang="en-US" altLang="zh-CN" sz="2800" b="1" dirty="0">
                <a:solidFill>
                  <a:srgbClr val="002060"/>
                </a:solidFill>
              </a:rPr>
              <a:t>3</a:t>
            </a:r>
            <a:r>
              <a:rPr lang="zh-CN" altLang="en-US" sz="2800" b="1" dirty="0">
                <a:solidFill>
                  <a:srgbClr val="002060"/>
                </a:solidFill>
              </a:rPr>
              <a:t>月</a:t>
            </a:r>
            <a:r>
              <a:rPr lang="en-US" altLang="zh-CN" sz="2800" b="1" dirty="0">
                <a:solidFill>
                  <a:srgbClr val="002060"/>
                </a:solidFill>
              </a:rPr>
              <a:t>2</a:t>
            </a:r>
            <a:r>
              <a:rPr lang="zh-CN" altLang="en-US" sz="2800" b="1" dirty="0">
                <a:solidFill>
                  <a:srgbClr val="002060"/>
                </a:solidFill>
              </a:rPr>
              <a:t>日</a:t>
            </a:r>
          </a:p>
        </p:txBody>
      </p:sp>
    </p:spTree>
    <p:extLst>
      <p:ext uri="{BB962C8B-B14F-4D97-AF65-F5344CB8AC3E}">
        <p14:creationId xmlns:p14="http://schemas.microsoft.com/office/powerpoint/2010/main" val="291547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94C2A58-4869-4B80-8576-47B23DDF398C}"/>
              </a:ext>
            </a:extLst>
          </p:cNvPr>
          <p:cNvSpPr>
            <a:spLocks noGrp="1" noChangeArrowheads="1"/>
          </p:cNvSpPr>
          <p:nvPr>
            <p:ph type="title"/>
          </p:nvPr>
        </p:nvSpPr>
        <p:spPr/>
        <p:txBody>
          <a:bodyPr/>
          <a:lstStyle/>
          <a:p>
            <a:pPr eaLnBrk="1" hangingPunct="1"/>
            <a:r>
              <a:rPr lang="zh-CN" altLang="en-US" b="1" dirty="0"/>
              <a:t>课件下载</a:t>
            </a:r>
            <a:endParaRPr lang="zh-CN" altLang="en-US" dirty="0"/>
          </a:p>
        </p:txBody>
      </p:sp>
      <p:sp>
        <p:nvSpPr>
          <p:cNvPr id="14339" name="Rectangle 3">
            <a:extLst>
              <a:ext uri="{FF2B5EF4-FFF2-40B4-BE49-F238E27FC236}">
                <a16:creationId xmlns:a16="http://schemas.microsoft.com/office/drawing/2014/main" id="{BF7A8603-CCCB-4256-9A22-6FA1DB7D4592}"/>
              </a:ext>
            </a:extLst>
          </p:cNvPr>
          <p:cNvSpPr>
            <a:spLocks noGrp="1" noChangeArrowheads="1"/>
          </p:cNvSpPr>
          <p:nvPr>
            <p:ph type="body" idx="1"/>
          </p:nvPr>
        </p:nvSpPr>
        <p:spPr>
          <a:xfrm>
            <a:off x="457200" y="1600201"/>
            <a:ext cx="7931224" cy="2044824"/>
          </a:xfrm>
        </p:spPr>
        <p:txBody>
          <a:bodyPr rtlCol="0">
            <a:normAutofit fontScale="92500" lnSpcReduction="10000"/>
          </a:bodyPr>
          <a:lstStyle/>
          <a:p>
            <a:pPr eaLnBrk="1" fontAlgn="auto" hangingPunct="1">
              <a:spcAft>
                <a:spcPts val="0"/>
              </a:spcAft>
              <a:defRPr/>
            </a:pPr>
            <a:r>
              <a:rPr lang="en-US" altLang="zh-CN" b="1" dirty="0"/>
              <a:t>Ftp</a:t>
            </a:r>
            <a:r>
              <a:rPr lang="zh-CN" altLang="en-US" b="1" dirty="0"/>
              <a:t>：</a:t>
            </a:r>
            <a:r>
              <a:rPr lang="en-US" altLang="zh-CN" b="1" dirty="0"/>
              <a:t>121.192.180.66</a:t>
            </a:r>
          </a:p>
          <a:p>
            <a:pPr eaLnBrk="1" fontAlgn="auto" hangingPunct="1">
              <a:spcAft>
                <a:spcPts val="0"/>
              </a:spcAft>
              <a:defRPr/>
            </a:pPr>
            <a:r>
              <a:rPr lang="en-US" altLang="zh-CN" b="1" dirty="0"/>
              <a:t>User Name</a:t>
            </a:r>
            <a:r>
              <a:rPr lang="zh-CN" altLang="en-US" b="1" dirty="0"/>
              <a:t>：</a:t>
            </a:r>
            <a:r>
              <a:rPr lang="en-US" altLang="zh-CN" b="1" dirty="0"/>
              <a:t>student</a:t>
            </a:r>
          </a:p>
          <a:p>
            <a:pPr eaLnBrk="1" fontAlgn="auto" hangingPunct="1">
              <a:spcAft>
                <a:spcPts val="0"/>
              </a:spcAft>
              <a:defRPr/>
            </a:pPr>
            <a:r>
              <a:rPr lang="en-US" altLang="zh-CN" b="1" dirty="0"/>
              <a:t>Password</a:t>
            </a:r>
            <a:r>
              <a:rPr lang="zh-CN" altLang="en-US" b="1" dirty="0"/>
              <a:t>：</a:t>
            </a:r>
            <a:r>
              <a:rPr lang="en-US" altLang="zh-CN" b="1" dirty="0"/>
              <a:t>software</a:t>
            </a:r>
            <a:endParaRPr lang="zh-CN" altLang="en-US" b="1" dirty="0"/>
          </a:p>
          <a:p>
            <a:pPr eaLnBrk="1" fontAlgn="auto" hangingPunct="1">
              <a:spcAft>
                <a:spcPts val="0"/>
              </a:spcAft>
              <a:defRPr/>
            </a:pPr>
            <a:r>
              <a:rPr lang="en-US" altLang="zh-CN" b="1" dirty="0"/>
              <a:t>Port</a:t>
            </a:r>
            <a:r>
              <a:rPr lang="zh-CN" altLang="en-US" b="1" dirty="0"/>
              <a:t>：</a:t>
            </a:r>
            <a:r>
              <a:rPr lang="en-US" altLang="zh-CN" b="1" dirty="0"/>
              <a:t>21</a:t>
            </a:r>
          </a:p>
          <a:p>
            <a:pPr eaLnBrk="1" fontAlgn="auto" hangingPunct="1">
              <a:spcAft>
                <a:spcPts val="0"/>
              </a:spcAft>
              <a:defRPr/>
            </a:pPr>
            <a:endParaRPr lang="en-US" altLang="zh-CN" b="1" dirty="0"/>
          </a:p>
          <a:p>
            <a:pPr eaLnBrk="1" fontAlgn="auto" hangingPunct="1">
              <a:spcAft>
                <a:spcPts val="0"/>
              </a:spcAft>
              <a:defRPr/>
            </a:pPr>
            <a:endParaRPr lang="zh-CN" altLang="en-US" b="1" dirty="0"/>
          </a:p>
        </p:txBody>
      </p:sp>
      <p:pic>
        <p:nvPicPr>
          <p:cNvPr id="2" name="图片 1">
            <a:extLst>
              <a:ext uri="{FF2B5EF4-FFF2-40B4-BE49-F238E27FC236}">
                <a16:creationId xmlns:a16="http://schemas.microsoft.com/office/drawing/2014/main" id="{632EA1B9-0333-489B-B71C-EDFE2B34D6AD}"/>
              </a:ext>
            </a:extLst>
          </p:cNvPr>
          <p:cNvPicPr>
            <a:picLocks noChangeAspect="1"/>
          </p:cNvPicPr>
          <p:nvPr/>
        </p:nvPicPr>
        <p:blipFill>
          <a:blip r:embed="rId3"/>
          <a:stretch>
            <a:fillRect/>
          </a:stretch>
        </p:blipFill>
        <p:spPr>
          <a:xfrm>
            <a:off x="755576" y="3845952"/>
            <a:ext cx="7801333" cy="9602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FC0082A-4DCC-4553-A622-EA2C1ADF4F45}"/>
              </a:ext>
            </a:extLst>
          </p:cNvPr>
          <p:cNvSpPr>
            <a:spLocks noGrp="1" noChangeArrowheads="1"/>
          </p:cNvSpPr>
          <p:nvPr>
            <p:ph type="title"/>
          </p:nvPr>
        </p:nvSpPr>
        <p:spPr/>
        <p:txBody>
          <a:bodyPr/>
          <a:lstStyle/>
          <a:p>
            <a:pPr eaLnBrk="1" hangingPunct="1"/>
            <a:r>
              <a:rPr lang="zh-CN" altLang="en-US" b="1" dirty="0"/>
              <a:t>上传作业</a:t>
            </a:r>
            <a:r>
              <a:rPr lang="en-US" altLang="zh-CN" b="1" dirty="0"/>
              <a:t>+</a:t>
            </a:r>
            <a:r>
              <a:rPr lang="zh-CN" altLang="en-US" b="1" dirty="0"/>
              <a:t>实验报告</a:t>
            </a:r>
          </a:p>
        </p:txBody>
      </p:sp>
      <p:sp>
        <p:nvSpPr>
          <p:cNvPr id="18435" name="Rectangle 3">
            <a:extLst>
              <a:ext uri="{FF2B5EF4-FFF2-40B4-BE49-F238E27FC236}">
                <a16:creationId xmlns:a16="http://schemas.microsoft.com/office/drawing/2014/main" id="{87240695-D7D5-4F49-8831-091FF2167552}"/>
              </a:ext>
            </a:extLst>
          </p:cNvPr>
          <p:cNvSpPr>
            <a:spLocks noGrp="1" noChangeArrowheads="1"/>
          </p:cNvSpPr>
          <p:nvPr>
            <p:ph type="body" idx="1"/>
          </p:nvPr>
        </p:nvSpPr>
        <p:spPr>
          <a:xfrm>
            <a:off x="755650" y="1700808"/>
            <a:ext cx="7931150" cy="2952327"/>
          </a:xfrm>
        </p:spPr>
        <p:txBody>
          <a:bodyPr/>
          <a:lstStyle/>
          <a:p>
            <a:pPr eaLnBrk="1" hangingPunct="1"/>
            <a:r>
              <a:rPr lang="en-US" altLang="zh-CN" sz="2000" b="1" dirty="0"/>
              <a:t>Ftp</a:t>
            </a:r>
            <a:r>
              <a:rPr lang="zh-CN" altLang="en-US" sz="2000" b="1" dirty="0"/>
              <a:t>：</a:t>
            </a:r>
            <a:r>
              <a:rPr lang="en-US" altLang="zh-CN" sz="2000" b="1" dirty="0"/>
              <a:t>121.192.180.66</a:t>
            </a:r>
          </a:p>
          <a:p>
            <a:pPr eaLnBrk="1" hangingPunct="1"/>
            <a:r>
              <a:rPr lang="en-US" altLang="zh-CN" sz="2000" b="1" dirty="0"/>
              <a:t>User Name</a:t>
            </a:r>
            <a:r>
              <a:rPr lang="zh-CN" altLang="en-US" sz="2000" b="1" dirty="0"/>
              <a:t>：</a:t>
            </a:r>
            <a:r>
              <a:rPr lang="en-US" altLang="zh-CN" sz="2000" b="1" dirty="0"/>
              <a:t>student</a:t>
            </a:r>
          </a:p>
          <a:p>
            <a:pPr eaLnBrk="1" hangingPunct="1"/>
            <a:r>
              <a:rPr lang="en-US" altLang="zh-CN" sz="2000" b="1" dirty="0"/>
              <a:t>Password</a:t>
            </a:r>
            <a:r>
              <a:rPr lang="zh-CN" altLang="en-US" sz="2000" b="1" dirty="0"/>
              <a:t>：</a:t>
            </a:r>
            <a:r>
              <a:rPr lang="en-US" altLang="zh-CN" sz="2000" b="1" dirty="0"/>
              <a:t>software</a:t>
            </a:r>
            <a:endParaRPr lang="zh-CN" altLang="en-US" sz="2000" b="1" dirty="0"/>
          </a:p>
          <a:p>
            <a:pPr eaLnBrk="1" hangingPunct="1"/>
            <a:r>
              <a:rPr lang="en-US" altLang="zh-CN" sz="2000" b="1" dirty="0"/>
              <a:t>Port</a:t>
            </a:r>
            <a:r>
              <a:rPr lang="zh-CN" altLang="en-US" sz="2000" b="1" dirty="0"/>
              <a:t>：</a:t>
            </a:r>
            <a:r>
              <a:rPr lang="en-US" altLang="zh-CN" sz="2000" b="1" dirty="0"/>
              <a:t>21</a:t>
            </a:r>
          </a:p>
          <a:p>
            <a:pPr eaLnBrk="1" hangingPunct="1"/>
            <a:endParaRPr lang="zh-CN" altLang="en-US" sz="1800" b="1" dirty="0"/>
          </a:p>
          <a:p>
            <a:pPr eaLnBrk="1" hangingPunct="1"/>
            <a:r>
              <a:rPr lang="zh-CN" altLang="en-US" sz="1800" b="1" dirty="0"/>
              <a:t>文件名取</a:t>
            </a:r>
            <a:r>
              <a:rPr lang="zh-CN" altLang="en-US" sz="1800" b="1" dirty="0">
                <a:latin typeface="Arial" panose="020B0604020202020204" pitchFamily="34" charset="0"/>
              </a:rPr>
              <a:t>“</a:t>
            </a:r>
            <a:r>
              <a:rPr lang="zh-CN" altLang="en-US" sz="1800" b="1" dirty="0">
                <a:solidFill>
                  <a:srgbClr val="FF0000"/>
                </a:solidFill>
              </a:rPr>
              <a:t>学号</a:t>
            </a:r>
            <a:r>
              <a:rPr lang="en-US" altLang="zh-CN" sz="1800" b="1" dirty="0">
                <a:solidFill>
                  <a:srgbClr val="FF0000"/>
                </a:solidFill>
              </a:rPr>
              <a:t>+</a:t>
            </a:r>
            <a:r>
              <a:rPr lang="zh-CN" altLang="en-US" sz="1800" b="1" dirty="0">
                <a:solidFill>
                  <a:srgbClr val="FF0000"/>
                </a:solidFill>
              </a:rPr>
              <a:t>姓名（第</a:t>
            </a:r>
            <a:r>
              <a:rPr lang="en-US" altLang="zh-CN" sz="1800" b="1" dirty="0">
                <a:solidFill>
                  <a:srgbClr val="FF0000"/>
                </a:solidFill>
              </a:rPr>
              <a:t>X</a:t>
            </a:r>
            <a:r>
              <a:rPr lang="zh-CN" altLang="en-US" sz="1800" b="1" dirty="0">
                <a:solidFill>
                  <a:srgbClr val="FF0000"/>
                </a:solidFill>
              </a:rPr>
              <a:t>次作业）</a:t>
            </a:r>
            <a:r>
              <a:rPr lang="en-US" altLang="zh-CN" sz="1800" b="1" dirty="0"/>
              <a:t>.doc/pdf</a:t>
            </a:r>
            <a:r>
              <a:rPr lang="en-US" altLang="zh-CN" sz="1800" b="1" dirty="0">
                <a:latin typeface="Arial" panose="020B0604020202020204" pitchFamily="34" charset="0"/>
              </a:rPr>
              <a:t>”</a:t>
            </a:r>
          </a:p>
          <a:p>
            <a:pPr eaLnBrk="1" hangingPunct="1"/>
            <a:endParaRPr lang="en-US" altLang="zh-CN" sz="1800" b="1" dirty="0"/>
          </a:p>
          <a:p>
            <a:pPr eaLnBrk="1" hangingPunct="1"/>
            <a:r>
              <a:rPr lang="zh-CN" altLang="en-US" sz="1800" b="1" dirty="0"/>
              <a:t>文件名取</a:t>
            </a:r>
            <a:r>
              <a:rPr lang="zh-CN" altLang="en-US" sz="1800" b="1" dirty="0">
                <a:latin typeface="Arial" panose="020B0604020202020204" pitchFamily="34" charset="0"/>
              </a:rPr>
              <a:t>“</a:t>
            </a:r>
            <a:r>
              <a:rPr lang="zh-CN" altLang="en-US" sz="1800" b="1" dirty="0">
                <a:solidFill>
                  <a:srgbClr val="FF0000"/>
                </a:solidFill>
              </a:rPr>
              <a:t>学号</a:t>
            </a:r>
            <a:r>
              <a:rPr lang="en-US" altLang="zh-CN" sz="1800" b="1" dirty="0">
                <a:solidFill>
                  <a:srgbClr val="FF0000"/>
                </a:solidFill>
              </a:rPr>
              <a:t>+</a:t>
            </a:r>
            <a:r>
              <a:rPr lang="zh-CN" altLang="en-US" sz="1800" b="1" dirty="0">
                <a:solidFill>
                  <a:srgbClr val="FF0000"/>
                </a:solidFill>
              </a:rPr>
              <a:t>姓名（第</a:t>
            </a:r>
            <a:r>
              <a:rPr lang="en-US" altLang="zh-CN" sz="1800" b="1" dirty="0">
                <a:solidFill>
                  <a:srgbClr val="FF0000"/>
                </a:solidFill>
              </a:rPr>
              <a:t>X</a:t>
            </a:r>
            <a:r>
              <a:rPr lang="zh-CN" altLang="en-US" sz="1800" b="1" dirty="0">
                <a:solidFill>
                  <a:srgbClr val="FF0000"/>
                </a:solidFill>
              </a:rPr>
              <a:t>次实验）</a:t>
            </a:r>
            <a:r>
              <a:rPr lang="en-US" altLang="zh-CN" sz="1800" b="1" dirty="0"/>
              <a:t>.doc/pdf</a:t>
            </a:r>
            <a:r>
              <a:rPr lang="en-US" altLang="zh-CN" sz="1800" b="1" dirty="0">
                <a:latin typeface="Arial" panose="020B0604020202020204" pitchFamily="34" charset="0"/>
              </a:rPr>
              <a:t>”</a:t>
            </a:r>
          </a:p>
          <a:p>
            <a:pPr eaLnBrk="1" hangingPunct="1"/>
            <a:endParaRPr lang="en-US" altLang="zh-CN" sz="1800" b="1" dirty="0"/>
          </a:p>
        </p:txBody>
      </p:sp>
      <p:pic>
        <p:nvPicPr>
          <p:cNvPr id="2" name="图片 1">
            <a:extLst>
              <a:ext uri="{FF2B5EF4-FFF2-40B4-BE49-F238E27FC236}">
                <a16:creationId xmlns:a16="http://schemas.microsoft.com/office/drawing/2014/main" id="{CBCAE0BA-7729-4213-B79F-0A9CB215A55D}"/>
              </a:ext>
            </a:extLst>
          </p:cNvPr>
          <p:cNvPicPr>
            <a:picLocks noChangeAspect="1"/>
          </p:cNvPicPr>
          <p:nvPr/>
        </p:nvPicPr>
        <p:blipFill>
          <a:blip r:embed="rId3"/>
          <a:stretch>
            <a:fillRect/>
          </a:stretch>
        </p:blipFill>
        <p:spPr>
          <a:xfrm>
            <a:off x="879790" y="4869160"/>
            <a:ext cx="7435118" cy="9361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FD47238-1E32-45A7-AEC4-AAD251136D7B}"/>
              </a:ext>
            </a:extLst>
          </p:cNvPr>
          <p:cNvSpPr>
            <a:spLocks noGrp="1" noChangeArrowheads="1"/>
          </p:cNvSpPr>
          <p:nvPr>
            <p:ph type="title"/>
          </p:nvPr>
        </p:nvSpPr>
        <p:spPr>
          <a:xfrm>
            <a:off x="0" y="260350"/>
            <a:ext cx="9215438" cy="1462088"/>
          </a:xfrm>
        </p:spPr>
        <p:txBody>
          <a:bodyPr/>
          <a:lstStyle/>
          <a:p>
            <a:pPr eaLnBrk="1" hangingPunct="1"/>
            <a:r>
              <a:rPr lang="zh-CN" altLang="en-US" b="1" dirty="0"/>
              <a:t>任课教师及助教</a:t>
            </a:r>
          </a:p>
        </p:txBody>
      </p:sp>
      <p:sp>
        <p:nvSpPr>
          <p:cNvPr id="11267" name="Rectangle 3">
            <a:extLst>
              <a:ext uri="{FF2B5EF4-FFF2-40B4-BE49-F238E27FC236}">
                <a16:creationId xmlns:a16="http://schemas.microsoft.com/office/drawing/2014/main" id="{5D441FEE-8ED2-4A07-B364-8061B4CBA9A2}"/>
              </a:ext>
            </a:extLst>
          </p:cNvPr>
          <p:cNvSpPr>
            <a:spLocks noGrp="1" noChangeArrowheads="1"/>
          </p:cNvSpPr>
          <p:nvPr>
            <p:ph type="body" idx="1"/>
          </p:nvPr>
        </p:nvSpPr>
        <p:spPr/>
        <p:txBody>
          <a:bodyPr rtlCol="0">
            <a:normAutofit/>
          </a:bodyPr>
          <a:lstStyle/>
          <a:p>
            <a:pPr lvl="1" eaLnBrk="1" fontAlgn="auto" hangingPunct="1">
              <a:spcAft>
                <a:spcPts val="0"/>
              </a:spcAft>
              <a:defRPr/>
            </a:pPr>
            <a:endParaRPr lang="en-US" altLang="zh-CN" sz="2400" b="1" dirty="0"/>
          </a:p>
          <a:p>
            <a:pPr eaLnBrk="1" fontAlgn="auto" hangingPunct="1">
              <a:spcAft>
                <a:spcPts val="0"/>
              </a:spcAft>
              <a:buClr>
                <a:schemeClr val="hlink"/>
              </a:buClr>
              <a:buSzPct val="55000"/>
              <a:buFont typeface="Wingdings" pitchFamily="2" charset="2"/>
              <a:buChar char="n"/>
              <a:defRPr/>
            </a:pPr>
            <a:r>
              <a:rPr lang="zh-CN" altLang="en-US" b="1" kern="0" dirty="0"/>
              <a:t>主讲：张海英</a:t>
            </a:r>
            <a:endParaRPr lang="en-US" altLang="zh-CN" b="1" kern="0" dirty="0"/>
          </a:p>
          <a:p>
            <a:pPr lvl="1" eaLnBrk="1" fontAlgn="auto" hangingPunct="1">
              <a:spcAft>
                <a:spcPts val="0"/>
              </a:spcAft>
              <a:buClr>
                <a:schemeClr val="hlink"/>
              </a:buClr>
              <a:buSzPct val="55000"/>
              <a:buFont typeface="Wingdings" pitchFamily="2" charset="2"/>
              <a:buChar char="n"/>
              <a:defRPr/>
            </a:pPr>
            <a:r>
              <a:rPr lang="en-US" altLang="zh-CN" b="1" kern="0" dirty="0"/>
              <a:t>Tel</a:t>
            </a:r>
            <a:r>
              <a:rPr lang="zh-CN" altLang="en-US" b="1" kern="0" dirty="0"/>
              <a:t>：</a:t>
            </a:r>
            <a:r>
              <a:rPr lang="en-US" altLang="zh-CN" b="1" kern="0" dirty="0"/>
              <a:t>13275007831</a:t>
            </a:r>
          </a:p>
          <a:p>
            <a:pPr lvl="1" eaLnBrk="1" fontAlgn="auto" hangingPunct="1">
              <a:spcAft>
                <a:spcPts val="0"/>
              </a:spcAft>
              <a:buClr>
                <a:schemeClr val="hlink"/>
              </a:buClr>
              <a:buSzPct val="55000"/>
              <a:buFont typeface="Wingdings" pitchFamily="2" charset="2"/>
              <a:buChar char="n"/>
              <a:defRPr/>
            </a:pPr>
            <a:r>
              <a:rPr lang="en-US" altLang="zh-CN" b="1" kern="0" dirty="0"/>
              <a:t>E-mail</a:t>
            </a:r>
            <a:r>
              <a:rPr lang="zh-CN" altLang="en-US" b="1" kern="0" dirty="0"/>
              <a:t>：</a:t>
            </a:r>
            <a:r>
              <a:rPr lang="en-US" altLang="zh-CN" b="1" kern="0" dirty="0"/>
              <a:t>zhang2002@xmu.edu.cn</a:t>
            </a:r>
          </a:p>
          <a:p>
            <a:pPr eaLnBrk="1" fontAlgn="auto" hangingPunct="1">
              <a:spcAft>
                <a:spcPts val="0"/>
              </a:spcAft>
              <a:buClr>
                <a:schemeClr val="hlink"/>
              </a:buClr>
              <a:buSzPct val="55000"/>
              <a:buFont typeface="Wingdings" pitchFamily="2" charset="2"/>
              <a:buChar char="n"/>
              <a:defRPr/>
            </a:pPr>
            <a:r>
              <a:rPr lang="zh-CN" altLang="en-US" b="1" kern="0" dirty="0"/>
              <a:t>助教：罗斌</a:t>
            </a:r>
            <a:endParaRPr lang="en-US" altLang="zh-CN" b="1" kern="0" dirty="0"/>
          </a:p>
          <a:p>
            <a:pPr lvl="1" eaLnBrk="1" fontAlgn="auto" hangingPunct="1">
              <a:spcAft>
                <a:spcPts val="0"/>
              </a:spcAft>
              <a:buClr>
                <a:schemeClr val="hlink"/>
              </a:buClr>
              <a:buSzPct val="55000"/>
              <a:buFont typeface="Wingdings" pitchFamily="2" charset="2"/>
              <a:buChar char="n"/>
              <a:defRPr/>
            </a:pPr>
            <a:r>
              <a:rPr lang="en-US" altLang="zh-CN" b="1" kern="0" dirty="0"/>
              <a:t>Tel</a:t>
            </a:r>
            <a:r>
              <a:rPr lang="zh-CN" altLang="en-US" b="1" kern="0" dirty="0"/>
              <a:t>：</a:t>
            </a:r>
            <a:r>
              <a:rPr lang="en-US" altLang="zh-CN" b="1" kern="0" dirty="0"/>
              <a:t>13860492350</a:t>
            </a:r>
          </a:p>
          <a:p>
            <a:pPr lvl="1" eaLnBrk="1" fontAlgn="auto" hangingPunct="1">
              <a:spcAft>
                <a:spcPts val="0"/>
              </a:spcAft>
              <a:buClr>
                <a:schemeClr val="hlink"/>
              </a:buClr>
              <a:buSzPct val="55000"/>
              <a:buFont typeface="Wingdings" pitchFamily="2" charset="2"/>
              <a:buChar char="n"/>
              <a:defRPr/>
            </a:pPr>
            <a:r>
              <a:rPr lang="en-US" altLang="zh-CN" b="1" kern="0" dirty="0"/>
              <a:t>E-mail</a:t>
            </a:r>
            <a:r>
              <a:rPr lang="zh-CN" altLang="en-US" b="1" kern="0" dirty="0"/>
              <a:t>：</a:t>
            </a:r>
            <a:r>
              <a:rPr lang="en-US" altLang="zh-CN" b="1" kern="0" dirty="0"/>
              <a:t>robin@xmu.edu.cn</a:t>
            </a:r>
          </a:p>
          <a:p>
            <a:pPr eaLnBrk="1" fontAlgn="auto" hangingPunct="1">
              <a:spcAft>
                <a:spcPts val="0"/>
              </a:spcAft>
              <a:buClr>
                <a:schemeClr val="hlink"/>
              </a:buClr>
              <a:buSzPct val="55000"/>
              <a:buFont typeface="Wingdings" pitchFamily="2" charset="2"/>
              <a:buChar char="n"/>
              <a:defRPr/>
            </a:pPr>
            <a:endParaRPr lang="en-US" altLang="zh-CN" b="1" kern="0" dirty="0"/>
          </a:p>
          <a:p>
            <a:pPr marL="457200" lvl="1" indent="0" eaLnBrk="1" fontAlgn="auto" hangingPunct="1">
              <a:spcAft>
                <a:spcPts val="0"/>
              </a:spcAft>
              <a:buNone/>
              <a:defRPr/>
            </a:pPr>
            <a:endParaRPr lang="en-US" altLang="zh-CN" sz="2400" b="1" dirty="0"/>
          </a:p>
        </p:txBody>
      </p:sp>
    </p:spTree>
    <p:extLst>
      <p:ext uri="{BB962C8B-B14F-4D97-AF65-F5344CB8AC3E}">
        <p14:creationId xmlns:p14="http://schemas.microsoft.com/office/powerpoint/2010/main" val="274465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rgbClr val="FF0000"/>
                </a:solidFill>
                <a:latin typeface="+mn-lt"/>
                <a:ea typeface="黑体" pitchFamily="49" charset="-122"/>
              </a:rPr>
              <a:t>第</a:t>
            </a:r>
            <a:r>
              <a:rPr lang="en-US" altLang="zh-CN" b="1" dirty="0">
                <a:solidFill>
                  <a:srgbClr val="FF0000"/>
                </a:solidFill>
                <a:latin typeface="+mn-lt"/>
                <a:ea typeface="黑体" pitchFamily="49" charset="-122"/>
              </a:rPr>
              <a:t>1</a:t>
            </a:r>
            <a:r>
              <a:rPr lang="zh-CN" altLang="en-US" b="1" dirty="0">
                <a:solidFill>
                  <a:srgbClr val="FF0000"/>
                </a:solidFill>
                <a:latin typeface="+mn-lt"/>
                <a:ea typeface="黑体" pitchFamily="49" charset="-122"/>
              </a:rPr>
              <a:t>章    计算机系统概述</a:t>
            </a:r>
            <a:endParaRPr lang="zh-CN" altLang="en-US" dirty="0">
              <a:solidFill>
                <a:srgbClr val="FF0000"/>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916832"/>
            <a:ext cx="8229600" cy="4525963"/>
          </a:xfrm>
        </p:spPr>
        <p:txBody>
          <a:bodyPr/>
          <a:lstStyle/>
          <a:p>
            <a:pPr eaLnBrk="1" hangingPunct="1"/>
            <a:r>
              <a:rPr lang="en-US" altLang="zh-CN" sz="2400" b="1" dirty="0">
                <a:solidFill>
                  <a:srgbClr val="002060"/>
                </a:solidFill>
                <a:ea typeface="黑体" panose="02010609060101010101" pitchFamily="49" charset="-122"/>
              </a:rPr>
              <a:t>1.1</a:t>
            </a:r>
            <a:r>
              <a:rPr lang="zh-CN" altLang="en-US" sz="2400" b="1" dirty="0">
                <a:solidFill>
                  <a:srgbClr val="002060"/>
                </a:solidFill>
                <a:ea typeface="黑体" panose="02010609060101010101" pitchFamily="49" charset="-122"/>
              </a:rPr>
              <a:t>　计算机发展历程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1.2</a:t>
            </a:r>
            <a:r>
              <a:rPr lang="zh-CN" altLang="en-US" sz="2400" b="1" dirty="0">
                <a:solidFill>
                  <a:srgbClr val="002060"/>
                </a:solidFill>
                <a:ea typeface="黑体" panose="02010609060101010101" pitchFamily="49" charset="-122"/>
              </a:rPr>
              <a:t>　计算机系统的组成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1.3</a:t>
            </a:r>
            <a:r>
              <a:rPr lang="zh-CN" altLang="en-US" sz="2400" b="1" dirty="0">
                <a:solidFill>
                  <a:srgbClr val="002060"/>
                </a:solidFill>
                <a:ea typeface="黑体" panose="02010609060101010101" pitchFamily="49" charset="-122"/>
              </a:rPr>
              <a:t>　计算机系统的层次结构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1.4</a:t>
            </a:r>
            <a:r>
              <a:rPr lang="zh-CN" altLang="en-US" sz="2400" b="1" dirty="0">
                <a:solidFill>
                  <a:srgbClr val="002060"/>
                </a:solidFill>
                <a:ea typeface="黑体" panose="02010609060101010101" pitchFamily="49" charset="-122"/>
              </a:rPr>
              <a:t>　计算机性能指标和评价　</a:t>
            </a:r>
            <a:endParaRPr lang="en-US" altLang="zh-CN" sz="2400" b="1" dirty="0">
              <a:solidFill>
                <a:srgbClr val="002060"/>
              </a:solidFill>
              <a:ea typeface="黑体" panose="02010609060101010101" pitchFamily="49" charset="-122"/>
            </a:endParaRPr>
          </a:p>
          <a:p>
            <a:pPr eaLnBrk="1" hangingPunct="1"/>
            <a:endParaRPr lang="en-US" altLang="zh-CN" sz="2400" b="1" dirty="0">
              <a:solidFill>
                <a:srgbClr val="002060"/>
              </a:solidFill>
              <a:ea typeface="黑体" panose="02010609060101010101" pitchFamily="49" charset="-122"/>
            </a:endParaRPr>
          </a:p>
          <a:p>
            <a:pPr eaLnBrk="1" hangingPunct="1"/>
            <a:r>
              <a:rPr lang="en-US" altLang="zh-CN" sz="2400" b="1" dirty="0">
                <a:solidFill>
                  <a:srgbClr val="002060"/>
                </a:solidFill>
                <a:ea typeface="黑体" panose="02010609060101010101" pitchFamily="49" charset="-122"/>
              </a:rPr>
              <a:t>1.5</a:t>
            </a:r>
            <a:r>
              <a:rPr lang="zh-CN" altLang="en-US" sz="2400" b="1" dirty="0">
                <a:solidFill>
                  <a:srgbClr val="002060"/>
                </a:solidFill>
                <a:ea typeface="黑体" panose="02010609060101010101" pitchFamily="49" charset="-122"/>
              </a:rPr>
              <a:t>　课程学习的建议　</a:t>
            </a:r>
            <a:endParaRPr lang="en-US" altLang="zh-CN" sz="2400" b="1" dirty="0">
              <a:solidFill>
                <a:srgbClr val="002060"/>
              </a:solidFill>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1.1    </a:t>
            </a:r>
            <a:r>
              <a:rPr lang="zh-CN" altLang="en-US" b="1" dirty="0">
                <a:solidFill>
                  <a:srgbClr val="002060"/>
                </a:solidFill>
                <a:latin typeface="+mn-lt"/>
                <a:ea typeface="黑体" pitchFamily="49" charset="-122"/>
              </a:rPr>
              <a:t>计算机发展历程</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p:txBody>
          <a:bodyPr/>
          <a:lstStyle/>
          <a:p>
            <a:pPr eaLnBrk="1" hangingPunct="1"/>
            <a:r>
              <a:rPr lang="en-US" altLang="zh-CN" b="1" dirty="0">
                <a:ea typeface="黑体" panose="02010609060101010101" pitchFamily="49" charset="-122"/>
              </a:rPr>
              <a:t>1.1.1  </a:t>
            </a:r>
            <a:r>
              <a:rPr lang="zh-CN" altLang="en-US" b="1" dirty="0">
                <a:ea typeface="黑体" panose="02010609060101010101" pitchFamily="49" charset="-122"/>
              </a:rPr>
              <a:t>国外计算机发展概况</a:t>
            </a:r>
            <a:endParaRPr lang="en-US" altLang="zh-CN" b="1" dirty="0">
              <a:ea typeface="黑体" panose="02010609060101010101" pitchFamily="49" charset="-122"/>
            </a:endParaRPr>
          </a:p>
          <a:p>
            <a:pPr lvl="1" eaLnBrk="1" hangingPunct="1"/>
            <a:endParaRPr lang="en-US" altLang="zh-CN" sz="1800" b="1" dirty="0"/>
          </a:p>
          <a:p>
            <a:pPr lvl="1" eaLnBrk="1" hangingPunct="1"/>
            <a:r>
              <a:rPr lang="zh-CN" altLang="en-US" sz="1200" b="1" dirty="0"/>
              <a:t>世界上第一台电子数字计算机：</a:t>
            </a:r>
            <a:r>
              <a:rPr lang="en-US" altLang="zh-CN" sz="1200" b="1" dirty="0">
                <a:solidFill>
                  <a:srgbClr val="FF0000"/>
                </a:solidFill>
              </a:rPr>
              <a:t>ENIAC</a:t>
            </a:r>
            <a:r>
              <a:rPr lang="zh-CN" altLang="en-US" sz="1200" b="1" dirty="0"/>
              <a:t>（</a:t>
            </a:r>
            <a:r>
              <a:rPr lang="en-US" altLang="zh-CN" sz="1200" b="1" dirty="0"/>
              <a:t>Electronic Numerical Integrator And Computer</a:t>
            </a:r>
            <a:r>
              <a:rPr lang="zh-CN" altLang="en-US" sz="1200" b="1" dirty="0"/>
              <a:t>），</a:t>
            </a:r>
            <a:r>
              <a:rPr lang="en-US" altLang="zh-CN" sz="1200" b="1" dirty="0"/>
              <a:t>1946</a:t>
            </a:r>
            <a:r>
              <a:rPr lang="zh-CN" altLang="en-US" sz="1200" b="1" dirty="0"/>
              <a:t>年</a:t>
            </a:r>
            <a:r>
              <a:rPr lang="en-US" altLang="zh-CN" sz="1200" b="1" dirty="0"/>
              <a:t>2</a:t>
            </a:r>
            <a:r>
              <a:rPr lang="zh-CN" altLang="en-US" sz="1200" b="1" dirty="0"/>
              <a:t>月在美国宾夕法尼亚大学研制成功。</a:t>
            </a:r>
            <a:r>
              <a:rPr lang="en-US" altLang="zh-CN" sz="1200" b="1" dirty="0"/>
              <a:t>18000</a:t>
            </a:r>
            <a:r>
              <a:rPr lang="zh-CN" altLang="en-US" sz="1200" b="1" dirty="0"/>
              <a:t>多个电子管，</a:t>
            </a:r>
            <a:r>
              <a:rPr lang="en-US" altLang="zh-CN" sz="1200" b="1" dirty="0"/>
              <a:t>1500</a:t>
            </a:r>
            <a:r>
              <a:rPr lang="zh-CN" altLang="en-US" sz="1200" b="1" dirty="0"/>
              <a:t>多个继电器，耗电</a:t>
            </a:r>
            <a:r>
              <a:rPr lang="en-US" altLang="zh-CN" sz="1200" b="1" dirty="0"/>
              <a:t>150</a:t>
            </a:r>
            <a:r>
              <a:rPr lang="zh-CN" altLang="en-US" sz="1200" b="1" dirty="0"/>
              <a:t>千瓦，重</a:t>
            </a:r>
            <a:r>
              <a:rPr lang="en-US" altLang="zh-CN" sz="1200" b="1" dirty="0"/>
              <a:t>30</a:t>
            </a:r>
            <a:r>
              <a:rPr lang="zh-CN" altLang="en-US" sz="1200" b="1" dirty="0"/>
              <a:t>吨，占地</a:t>
            </a:r>
            <a:r>
              <a:rPr lang="en-US" altLang="zh-CN" sz="1200" b="1" dirty="0"/>
              <a:t>150</a:t>
            </a:r>
            <a:r>
              <a:rPr lang="zh-CN" altLang="en-US" sz="1200" b="1" dirty="0"/>
              <a:t>平方米，运算速度</a:t>
            </a:r>
            <a:r>
              <a:rPr lang="en-US" altLang="zh-CN" sz="1200" b="1" dirty="0"/>
              <a:t>5000</a:t>
            </a:r>
            <a:r>
              <a:rPr lang="zh-CN" altLang="en-US" sz="1200" b="1" dirty="0"/>
              <a:t>次</a:t>
            </a:r>
            <a:r>
              <a:rPr lang="en-US" altLang="zh-CN" sz="1200" b="1" dirty="0"/>
              <a:t>/</a:t>
            </a:r>
            <a:r>
              <a:rPr lang="zh-CN" altLang="en-US" sz="1200" b="1" dirty="0"/>
              <a:t>秒左右。性能低，耗费巨大，但却是科学史上的一次划时代的创新，奠定了电子计算机的基础，宣告人类进入电子计算机时代。</a:t>
            </a:r>
            <a:endParaRPr lang="en-US" altLang="zh-CN" sz="1200" b="1" dirty="0"/>
          </a:p>
          <a:p>
            <a:pPr lvl="1" eaLnBrk="1" hangingPunct="1"/>
            <a:endParaRPr lang="en-US" altLang="zh-CN" sz="2400" b="1" dirty="0"/>
          </a:p>
          <a:p>
            <a:pPr lvl="1" eaLnBrk="1" hangingPunct="1"/>
            <a:endParaRPr lang="en-US" altLang="zh-CN" sz="3200" b="1" dirty="0"/>
          </a:p>
          <a:p>
            <a:pPr lvl="1" eaLnBrk="1" hangingPunct="1"/>
            <a:endParaRPr lang="en-US" altLang="zh-CN" sz="3200" b="1" dirty="0"/>
          </a:p>
          <a:p>
            <a:pPr lvl="1" eaLnBrk="1" hangingPunct="1"/>
            <a:endParaRPr lang="en-US" altLang="zh-CN" b="1" dirty="0"/>
          </a:p>
        </p:txBody>
      </p:sp>
      <p:pic>
        <p:nvPicPr>
          <p:cNvPr id="4" name="Picture 5" descr="[Debugging on ENIAC]">
            <a:extLst>
              <a:ext uri="{FF2B5EF4-FFF2-40B4-BE49-F238E27FC236}">
                <a16:creationId xmlns:a16="http://schemas.microsoft.com/office/drawing/2014/main" id="{C024EBCB-5F47-4606-89FD-91BB36248EA8}"/>
              </a:ext>
            </a:extLst>
          </p:cNvPr>
          <p:cNvPicPr>
            <a:picLocks noChangeAspect="1" noChangeArrowheads="1"/>
          </p:cNvPicPr>
          <p:nvPr/>
        </p:nvPicPr>
        <p:blipFill>
          <a:blip r:embed="rId2" cstate="print"/>
          <a:srcRect/>
          <a:stretch>
            <a:fillRect/>
          </a:stretch>
        </p:blipFill>
        <p:spPr bwMode="auto">
          <a:xfrm>
            <a:off x="2483767" y="3645024"/>
            <a:ext cx="4483301" cy="3024336"/>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536740A8-6198-4DF2-BB23-6736D8D9B3D2}"/>
              </a:ext>
            </a:extLst>
          </p:cNvPr>
          <p:cNvSpPr txBox="1"/>
          <p:nvPr/>
        </p:nvSpPr>
        <p:spPr>
          <a:xfrm>
            <a:off x="5940152" y="260721"/>
            <a:ext cx="2952328" cy="1077218"/>
          </a:xfrm>
          <a:prstGeom prst="rect">
            <a:avLst/>
          </a:prstGeom>
          <a:solidFill>
            <a:srgbClr val="FFFF00"/>
          </a:solidFill>
        </p:spPr>
        <p:txBody>
          <a:bodyPr wrap="square">
            <a:spAutoFit/>
          </a:bodyPr>
          <a:lstStyle/>
          <a:p>
            <a:r>
              <a:rPr lang="en-US" altLang="zh-CN" sz="1600" b="1" i="0" dirty="0">
                <a:solidFill>
                  <a:srgbClr val="111111"/>
                </a:solidFill>
                <a:effectLst/>
                <a:latin typeface="Avenir"/>
              </a:rPr>
              <a:t>1.1.1</a:t>
            </a:r>
            <a:r>
              <a:rPr lang="zh-CN" altLang="en-US" sz="1600" b="1" i="0" dirty="0">
                <a:solidFill>
                  <a:srgbClr val="111111"/>
                </a:solidFill>
                <a:effectLst/>
                <a:latin typeface="Avenir"/>
              </a:rPr>
              <a:t>　国外计算机发展概况　</a:t>
            </a:r>
            <a:br>
              <a:rPr lang="zh-CN" altLang="en-US" sz="1600" b="1" dirty="0"/>
            </a:br>
            <a:r>
              <a:rPr lang="en-US" altLang="zh-CN" sz="1600" b="1" i="0" dirty="0">
                <a:solidFill>
                  <a:srgbClr val="111111"/>
                </a:solidFill>
                <a:effectLst/>
                <a:latin typeface="Avenir"/>
              </a:rPr>
              <a:t>1.1.2</a:t>
            </a:r>
            <a:r>
              <a:rPr lang="zh-CN" altLang="en-US" sz="1600" b="1" i="0" dirty="0">
                <a:solidFill>
                  <a:srgbClr val="111111"/>
                </a:solidFill>
                <a:effectLst/>
                <a:latin typeface="Avenir"/>
              </a:rPr>
              <a:t>　摩尔定律　</a:t>
            </a:r>
            <a:br>
              <a:rPr lang="zh-CN" altLang="en-US" sz="1600" b="1" dirty="0"/>
            </a:br>
            <a:r>
              <a:rPr lang="en-US" altLang="zh-CN" sz="1600" b="1" i="0" dirty="0">
                <a:solidFill>
                  <a:srgbClr val="111111"/>
                </a:solidFill>
                <a:effectLst/>
                <a:latin typeface="Avenir"/>
              </a:rPr>
              <a:t>1.1.3</a:t>
            </a:r>
            <a:r>
              <a:rPr lang="zh-CN" altLang="en-US" sz="1600" b="1" i="0" dirty="0">
                <a:solidFill>
                  <a:srgbClr val="111111"/>
                </a:solidFill>
                <a:effectLst/>
                <a:latin typeface="Avenir"/>
              </a:rPr>
              <a:t>　集成电路工艺发展概况　</a:t>
            </a:r>
            <a:br>
              <a:rPr lang="zh-CN" altLang="en-US" sz="1600" b="1" dirty="0"/>
            </a:br>
            <a:r>
              <a:rPr lang="en-US" altLang="zh-CN" sz="1600" b="1" i="0" dirty="0">
                <a:solidFill>
                  <a:srgbClr val="111111"/>
                </a:solidFill>
                <a:effectLst/>
                <a:latin typeface="Avenir"/>
              </a:rPr>
              <a:t>1.1.4</a:t>
            </a:r>
            <a:r>
              <a:rPr lang="zh-CN" altLang="en-US" sz="1600" b="1" i="0" dirty="0">
                <a:solidFill>
                  <a:srgbClr val="111111"/>
                </a:solidFill>
                <a:effectLst/>
                <a:latin typeface="Avenir"/>
              </a:rPr>
              <a:t>　我国计算机发展概况　</a:t>
            </a:r>
            <a:endParaRPr lang="zh-CN" altLang="en-US" sz="1600" b="1" dirty="0"/>
          </a:p>
        </p:txBody>
      </p:sp>
    </p:spTree>
    <p:extLst>
      <p:ext uri="{BB962C8B-B14F-4D97-AF65-F5344CB8AC3E}">
        <p14:creationId xmlns:p14="http://schemas.microsoft.com/office/powerpoint/2010/main" val="407362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1BCCA8-D264-40C2-9EFA-EAEB0A46A78B}"/>
              </a:ext>
            </a:extLst>
          </p:cNvPr>
          <p:cNvSpPr>
            <a:spLocks noGrp="1"/>
          </p:cNvSpPr>
          <p:nvPr>
            <p:ph idx="1"/>
          </p:nvPr>
        </p:nvSpPr>
        <p:spPr>
          <a:xfrm>
            <a:off x="457200" y="404664"/>
            <a:ext cx="8229600" cy="4525963"/>
          </a:xfrm>
        </p:spPr>
        <p:txBody>
          <a:bodyPr/>
          <a:lstStyle/>
          <a:p>
            <a:pPr lvl="1"/>
            <a:r>
              <a:rPr lang="zh-CN" altLang="en-US" sz="2000" b="1" dirty="0"/>
              <a:t>计算机的发展经历了以下</a:t>
            </a:r>
            <a:r>
              <a:rPr lang="en-US" altLang="zh-CN" sz="2000" b="1" dirty="0"/>
              <a:t>4</a:t>
            </a:r>
            <a:r>
              <a:rPr lang="zh-CN" altLang="en-US" sz="2000" b="1" dirty="0"/>
              <a:t>个阶段（</a:t>
            </a:r>
            <a:r>
              <a:rPr lang="en-US" altLang="zh-CN" sz="2000" b="1" dirty="0"/>
              <a:t>4</a:t>
            </a:r>
            <a:r>
              <a:rPr lang="zh-CN" altLang="en-US" sz="2000" b="1" dirty="0"/>
              <a:t>代）：</a:t>
            </a:r>
            <a:endParaRPr lang="en-US" altLang="zh-CN" sz="2000" b="1" dirty="0"/>
          </a:p>
          <a:p>
            <a:pPr lvl="2"/>
            <a:endParaRPr lang="en-US" altLang="zh-CN" sz="1200" b="1" dirty="0"/>
          </a:p>
          <a:p>
            <a:pPr lvl="2"/>
            <a:r>
              <a:rPr lang="zh-CN" altLang="en-US" sz="1600" b="1" dirty="0"/>
              <a:t>电子管计算机（</a:t>
            </a:r>
            <a:r>
              <a:rPr lang="en-US" altLang="zh-CN" sz="1600" b="1" dirty="0"/>
              <a:t>1946-1958</a:t>
            </a:r>
            <a:r>
              <a:rPr lang="zh-CN" altLang="en-US" sz="1600" b="1" dirty="0"/>
              <a:t>年）</a:t>
            </a:r>
            <a:endParaRPr lang="en-US" altLang="zh-CN" sz="1600" b="1" dirty="0"/>
          </a:p>
          <a:p>
            <a:pPr lvl="3"/>
            <a:r>
              <a:rPr lang="zh-CN" altLang="en-US" sz="900" b="1" dirty="0">
                <a:solidFill>
                  <a:srgbClr val="FF0000"/>
                </a:solidFill>
              </a:rPr>
              <a:t>电子管</a:t>
            </a:r>
            <a:r>
              <a:rPr lang="zh-CN" altLang="en-US" sz="900" b="1" dirty="0"/>
              <a:t>是一种最早期的电信号放大器件。被封闭在玻璃容器（一般为玻璃管）中的阴极电子发射部分、控制栅极、加速栅极、阳极（屏极）引线被焊在管基上。利用电场对真空中的控制栅极注入电子调制信号，并在阳极获得对信号放大或反馈振荡后的不同参数信号数据。</a:t>
            </a:r>
          </a:p>
          <a:p>
            <a:pPr lvl="3"/>
            <a:endParaRPr lang="zh-CN" altLang="en-US" sz="1100" b="1" dirty="0"/>
          </a:p>
          <a:p>
            <a:pPr lvl="2"/>
            <a:r>
              <a:rPr lang="zh-CN" altLang="en-US" sz="1600" b="1" dirty="0"/>
              <a:t>晶体管计算机（</a:t>
            </a:r>
            <a:r>
              <a:rPr lang="en-US" altLang="zh-CN" sz="1600" b="1" dirty="0"/>
              <a:t>1958-1964</a:t>
            </a:r>
            <a:r>
              <a:rPr lang="zh-CN" altLang="en-US" sz="1600" b="1" dirty="0"/>
              <a:t>年）</a:t>
            </a:r>
            <a:endParaRPr lang="en-US" altLang="zh-CN" sz="1600" b="1" dirty="0"/>
          </a:p>
          <a:p>
            <a:pPr lvl="3"/>
            <a:r>
              <a:rPr lang="zh-CN" altLang="en-US" sz="900" b="1" dirty="0">
                <a:solidFill>
                  <a:srgbClr val="FF0000"/>
                </a:solidFill>
              </a:rPr>
              <a:t>晶体管</a:t>
            </a:r>
            <a:r>
              <a:rPr lang="zh-CN" altLang="en-US" sz="900" b="1" dirty="0"/>
              <a:t>是一种固体半导体器件（包括二极管、三极管、场效应管、晶闸管等，有时特指双极型器件），具有检波、整流、放大、开关、稳压、信号调制等多种功能。晶体管作为一种可变电流开关，能够基于输入电压控制输出电流。与普通机械开关（如</a:t>
            </a:r>
            <a:r>
              <a:rPr lang="en-US" altLang="zh-CN" sz="900" b="1" dirty="0"/>
              <a:t>Relay</a:t>
            </a:r>
            <a:r>
              <a:rPr lang="zh-CN" altLang="en-US" sz="900" b="1" dirty="0"/>
              <a:t>、</a:t>
            </a:r>
            <a:r>
              <a:rPr lang="en-US" altLang="zh-CN" sz="900" b="1" dirty="0"/>
              <a:t>switch</a:t>
            </a:r>
            <a:r>
              <a:rPr lang="zh-CN" altLang="en-US" sz="900" b="1" dirty="0"/>
              <a:t>）不同，晶体管利用电信号来控制自身的开合，所以开关速度可以非常快，实验室中的切换速度可达</a:t>
            </a:r>
            <a:r>
              <a:rPr lang="en-US" altLang="zh-CN" sz="900" b="1" dirty="0"/>
              <a:t>100GHz</a:t>
            </a:r>
            <a:r>
              <a:rPr lang="zh-CN" altLang="en-US" sz="900" b="1" dirty="0"/>
              <a:t>以上。</a:t>
            </a:r>
          </a:p>
          <a:p>
            <a:pPr lvl="3"/>
            <a:r>
              <a:rPr lang="zh-CN" altLang="en-US" sz="1050" b="1" dirty="0">
                <a:highlight>
                  <a:srgbClr val="FFFF00"/>
                </a:highlight>
              </a:rPr>
              <a:t>晶体管之父的传奇故事 </a:t>
            </a:r>
            <a:r>
              <a:rPr lang="en-US" altLang="zh-CN" sz="1050" b="1" dirty="0">
                <a:highlight>
                  <a:srgbClr val="FFFF00"/>
                </a:highlight>
              </a:rPr>
              <a:t>- </a:t>
            </a:r>
            <a:r>
              <a:rPr lang="zh-CN" altLang="en-US" sz="1050" b="1" dirty="0">
                <a:highlight>
                  <a:srgbClr val="FFFF00"/>
                </a:highlight>
              </a:rPr>
              <a:t>知乎  </a:t>
            </a:r>
            <a:r>
              <a:rPr lang="en-US" altLang="zh-CN" sz="1050" b="1" dirty="0">
                <a:highlight>
                  <a:srgbClr val="FFFF00"/>
                </a:highlight>
              </a:rPr>
              <a:t>https://www.zhihu.com/zvideo/1382594561030541312</a:t>
            </a:r>
          </a:p>
          <a:p>
            <a:pPr lvl="2"/>
            <a:r>
              <a:rPr lang="zh-CN" altLang="en-US" sz="1600" b="1" dirty="0"/>
              <a:t>集成电路计算机（</a:t>
            </a:r>
            <a:r>
              <a:rPr lang="en-US" altLang="zh-CN" sz="1600" b="1" dirty="0"/>
              <a:t>1964-1971</a:t>
            </a:r>
            <a:r>
              <a:rPr lang="zh-CN" altLang="en-US" sz="1600" b="1" dirty="0"/>
              <a:t>年）</a:t>
            </a:r>
            <a:endParaRPr lang="en-US" altLang="zh-CN" sz="1600" b="1" dirty="0"/>
          </a:p>
          <a:p>
            <a:pPr lvl="3"/>
            <a:r>
              <a:rPr lang="zh-CN" altLang="en-US" sz="900" b="1" dirty="0">
                <a:solidFill>
                  <a:srgbClr val="FF0000"/>
                </a:solidFill>
              </a:rPr>
              <a:t>集成电路</a:t>
            </a:r>
            <a:r>
              <a:rPr lang="zh-CN" altLang="en-US" sz="900" b="1" dirty="0"/>
              <a:t>（</a:t>
            </a:r>
            <a:r>
              <a:rPr lang="en-US" altLang="zh-CN" sz="900" b="1" dirty="0"/>
              <a:t>Integrated Circuit</a:t>
            </a:r>
            <a:r>
              <a:rPr lang="zh-CN" altLang="en-US" sz="900" b="1" dirty="0"/>
              <a:t>，</a:t>
            </a:r>
            <a:r>
              <a:rPr lang="en-US" altLang="zh-CN" sz="900" b="1" dirty="0"/>
              <a:t>IC</a:t>
            </a:r>
            <a:r>
              <a:rPr lang="zh-CN" altLang="en-US" sz="900" b="1" dirty="0"/>
              <a:t>）是一种微型电子器件或部件。采用一定的工艺，把一个电路中所需的晶体管、电阻、电容和电感等元件及布线互连一起，制作在一小块或几小块半导体晶片或介质基片上，然后封装在一个管壳内，成为具有所需电路功能的微型结构；其中所有元件在结构上已组成一个整体，使电子元件向着微小型化、低功耗、智能化和高可靠性方面迈进了一大步。</a:t>
            </a:r>
            <a:endParaRPr lang="en-US" altLang="zh-CN" sz="900" b="1" dirty="0"/>
          </a:p>
          <a:p>
            <a:pPr lvl="3"/>
            <a:r>
              <a:rPr lang="en-US" altLang="zh-CN" sz="1200" b="1" dirty="0">
                <a:highlight>
                  <a:srgbClr val="FFFF00"/>
                </a:highlight>
              </a:rPr>
              <a:t>《</a:t>
            </a:r>
            <a:r>
              <a:rPr lang="zh-CN" altLang="en-US" sz="1200" b="1" dirty="0">
                <a:highlight>
                  <a:srgbClr val="FFFF00"/>
                </a:highlight>
              </a:rPr>
              <a:t>大话集成电路</a:t>
            </a:r>
            <a:r>
              <a:rPr lang="en-US" altLang="zh-CN" sz="1200" b="1" dirty="0">
                <a:highlight>
                  <a:srgbClr val="FFFF00"/>
                </a:highlight>
              </a:rPr>
              <a:t>》</a:t>
            </a:r>
            <a:r>
              <a:rPr lang="zh-CN" altLang="en-US" sz="1200" b="1" dirty="0">
                <a:highlight>
                  <a:srgbClr val="FFFF00"/>
                </a:highlight>
              </a:rPr>
              <a:t>知乎</a:t>
            </a:r>
            <a:endParaRPr lang="en-US" altLang="zh-CN" sz="1200" b="1" dirty="0">
              <a:highlight>
                <a:srgbClr val="FFFF00"/>
              </a:highlight>
            </a:endParaRPr>
          </a:p>
          <a:p>
            <a:pPr lvl="2"/>
            <a:r>
              <a:rPr lang="zh-CN" altLang="en-US" sz="1600" b="1" dirty="0"/>
              <a:t>超大规模集成电路计算机（</a:t>
            </a:r>
            <a:r>
              <a:rPr lang="en-US" altLang="zh-CN" sz="1600" b="1" dirty="0"/>
              <a:t>1971</a:t>
            </a:r>
            <a:r>
              <a:rPr lang="zh-CN" altLang="en-US" sz="1600" b="1" dirty="0"/>
              <a:t>至今）</a:t>
            </a:r>
            <a:endParaRPr lang="en-US" altLang="zh-CN" sz="1600" b="1" dirty="0"/>
          </a:p>
          <a:p>
            <a:pPr lvl="3"/>
            <a:r>
              <a:rPr lang="zh-CN" altLang="en-US" sz="900" b="1" dirty="0">
                <a:solidFill>
                  <a:srgbClr val="FF0000"/>
                </a:solidFill>
              </a:rPr>
              <a:t>超大规模集成电路</a:t>
            </a:r>
            <a:r>
              <a:rPr lang="zh-CN" altLang="en-US" sz="900" b="1" dirty="0"/>
              <a:t>（</a:t>
            </a:r>
            <a:r>
              <a:rPr lang="en-US" altLang="zh-CN" sz="900" b="1" dirty="0"/>
              <a:t>Very Large Scale Integration Circuit</a:t>
            </a:r>
            <a:r>
              <a:rPr lang="zh-CN" altLang="en-US" sz="900" b="1" dirty="0"/>
              <a:t>，</a:t>
            </a:r>
            <a:r>
              <a:rPr lang="en-US" altLang="zh-CN" sz="900" b="1" dirty="0"/>
              <a:t>VLSI</a:t>
            </a:r>
            <a:r>
              <a:rPr lang="zh-CN" altLang="en-US" sz="900" b="1" dirty="0"/>
              <a:t>）是一种将大量晶体管组合到单一芯片的集成电路，其集成度大于大规模集成电路。集成的晶体管数在不同的标准中有所不同。从</a:t>
            </a:r>
            <a:r>
              <a:rPr lang="en-US" altLang="zh-CN" sz="900" b="1" dirty="0"/>
              <a:t>1970</a:t>
            </a:r>
            <a:r>
              <a:rPr lang="zh-CN" altLang="en-US" sz="900" b="1" dirty="0"/>
              <a:t>年代开始，随着复杂的半导体以及通信技术的发展，集成电路的研究、发展也逐步展开。计算机里的控制核心微处理器就是超大规模集成电路的最典型实例，超大规模集成电路设计，尤其是数字集成电路，通常采用电子设计自动化的方式进行</a:t>
            </a:r>
            <a:r>
              <a:rPr lang="en-US" altLang="zh-CN" sz="900" b="1" dirty="0"/>
              <a:t>EDA</a:t>
            </a:r>
            <a:r>
              <a:rPr lang="zh-CN" altLang="en-US" sz="900" b="1" dirty="0"/>
              <a:t>，已经成为计算机工程的重要分支之一。</a:t>
            </a:r>
          </a:p>
          <a:p>
            <a:pPr lvl="3"/>
            <a:endParaRPr lang="zh-CN" altLang="en-US" sz="800" b="1" dirty="0"/>
          </a:p>
          <a:p>
            <a:pPr lvl="3"/>
            <a:endParaRPr lang="zh-CN" altLang="en-US" sz="800" b="1" dirty="0"/>
          </a:p>
          <a:p>
            <a:pPr lvl="3"/>
            <a:endParaRPr lang="zh-CN" altLang="en-US" sz="800" b="1" dirty="0"/>
          </a:p>
          <a:p>
            <a:pPr lvl="3"/>
            <a:endParaRPr lang="zh-CN" altLang="en-US" sz="800" b="1" dirty="0"/>
          </a:p>
          <a:p>
            <a:pPr lvl="3"/>
            <a:endParaRPr lang="zh-CN" altLang="en-US" sz="800" b="1" dirty="0"/>
          </a:p>
          <a:p>
            <a:pPr lvl="3"/>
            <a:endParaRPr lang="zh-CN" altLang="en-US" sz="800" b="1" dirty="0"/>
          </a:p>
          <a:p>
            <a:pPr lvl="3"/>
            <a:endParaRPr lang="en-US" altLang="zh-CN" sz="800" b="1" dirty="0"/>
          </a:p>
          <a:p>
            <a:pPr lvl="2"/>
            <a:endParaRPr lang="zh-CN" altLang="en-US" sz="1800" b="1" dirty="0"/>
          </a:p>
        </p:txBody>
      </p:sp>
      <p:grpSp>
        <p:nvGrpSpPr>
          <p:cNvPr id="4" name="组合 3">
            <a:extLst>
              <a:ext uri="{FF2B5EF4-FFF2-40B4-BE49-F238E27FC236}">
                <a16:creationId xmlns:a16="http://schemas.microsoft.com/office/drawing/2014/main" id="{2891AE09-ED6E-4B98-B4AD-C29B8ADDE5AF}"/>
              </a:ext>
            </a:extLst>
          </p:cNvPr>
          <p:cNvGrpSpPr/>
          <p:nvPr/>
        </p:nvGrpSpPr>
        <p:grpSpPr>
          <a:xfrm>
            <a:off x="290202" y="5013176"/>
            <a:ext cx="8619071" cy="1747937"/>
            <a:chOff x="290202" y="5013176"/>
            <a:chExt cx="8619071" cy="1747937"/>
          </a:xfrm>
        </p:grpSpPr>
        <p:pic>
          <p:nvPicPr>
            <p:cNvPr id="3074" name="Picture 2">
              <a:extLst>
                <a:ext uri="{FF2B5EF4-FFF2-40B4-BE49-F238E27FC236}">
                  <a16:creationId xmlns:a16="http://schemas.microsoft.com/office/drawing/2014/main" id="{2ABB9F99-BC3A-4BD3-9349-978AC9A06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02" y="5020439"/>
              <a:ext cx="1790924" cy="13426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95FF1A-9AFF-4DD8-9FC3-F2990CAD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990" y="5020439"/>
              <a:ext cx="1949202" cy="13449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80D0450-E0A2-421F-BF0B-1FC759B8F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5020439"/>
              <a:ext cx="1608609" cy="13692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17EFAD6-3A79-4CF9-83BE-8F2750B26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5013176"/>
              <a:ext cx="1539589" cy="135984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80BE601-6B8A-44E0-9B50-E0AD5C7EE241}"/>
                </a:ext>
              </a:extLst>
            </p:cNvPr>
            <p:cNvSpPr txBox="1"/>
            <p:nvPr/>
          </p:nvSpPr>
          <p:spPr>
            <a:xfrm>
              <a:off x="899592" y="6450596"/>
              <a:ext cx="723275" cy="307777"/>
            </a:xfrm>
            <a:prstGeom prst="rect">
              <a:avLst/>
            </a:prstGeom>
            <a:noFill/>
          </p:spPr>
          <p:txBody>
            <a:bodyPr wrap="none" rtlCol="0">
              <a:spAutoFit/>
            </a:bodyPr>
            <a:lstStyle/>
            <a:p>
              <a:pPr algn="ctr"/>
              <a:r>
                <a:rPr lang="zh-CN" altLang="en-US" sz="1400" b="1" dirty="0"/>
                <a:t>电子管</a:t>
              </a:r>
            </a:p>
          </p:txBody>
        </p:sp>
        <p:sp>
          <p:nvSpPr>
            <p:cNvPr id="8" name="文本框 7">
              <a:extLst>
                <a:ext uri="{FF2B5EF4-FFF2-40B4-BE49-F238E27FC236}">
                  <a16:creationId xmlns:a16="http://schemas.microsoft.com/office/drawing/2014/main" id="{D96A0720-687E-4917-B451-E01F3B8BE438}"/>
                </a:ext>
              </a:extLst>
            </p:cNvPr>
            <p:cNvSpPr txBox="1"/>
            <p:nvPr/>
          </p:nvSpPr>
          <p:spPr>
            <a:xfrm>
              <a:off x="3200652" y="6453336"/>
              <a:ext cx="723275" cy="307777"/>
            </a:xfrm>
            <a:prstGeom prst="rect">
              <a:avLst/>
            </a:prstGeom>
            <a:noFill/>
          </p:spPr>
          <p:txBody>
            <a:bodyPr wrap="none" rtlCol="0">
              <a:spAutoFit/>
            </a:bodyPr>
            <a:lstStyle/>
            <a:p>
              <a:pPr algn="ctr"/>
              <a:r>
                <a:rPr lang="zh-CN" altLang="en-US" sz="1400" b="1" dirty="0"/>
                <a:t>晶体管</a:t>
              </a:r>
            </a:p>
          </p:txBody>
        </p:sp>
        <p:sp>
          <p:nvSpPr>
            <p:cNvPr id="9" name="文本框 8">
              <a:extLst>
                <a:ext uri="{FF2B5EF4-FFF2-40B4-BE49-F238E27FC236}">
                  <a16:creationId xmlns:a16="http://schemas.microsoft.com/office/drawing/2014/main" id="{5F760729-9104-497A-AE8A-8806DD0680D4}"/>
                </a:ext>
              </a:extLst>
            </p:cNvPr>
            <p:cNvSpPr txBox="1"/>
            <p:nvPr/>
          </p:nvSpPr>
          <p:spPr>
            <a:xfrm>
              <a:off x="5487148" y="6453336"/>
              <a:ext cx="902812" cy="307777"/>
            </a:xfrm>
            <a:prstGeom prst="rect">
              <a:avLst/>
            </a:prstGeom>
            <a:noFill/>
          </p:spPr>
          <p:txBody>
            <a:bodyPr wrap="none" rtlCol="0">
              <a:spAutoFit/>
            </a:bodyPr>
            <a:lstStyle/>
            <a:p>
              <a:pPr algn="ctr"/>
              <a:r>
                <a:rPr lang="zh-CN" altLang="en-US" sz="1400" b="1" dirty="0"/>
                <a:t>集成电路</a:t>
              </a:r>
            </a:p>
          </p:txBody>
        </p:sp>
        <p:sp>
          <p:nvSpPr>
            <p:cNvPr id="10" name="文本框 9">
              <a:extLst>
                <a:ext uri="{FF2B5EF4-FFF2-40B4-BE49-F238E27FC236}">
                  <a16:creationId xmlns:a16="http://schemas.microsoft.com/office/drawing/2014/main" id="{3831C246-66B2-44B3-8CAB-44E87C8091E4}"/>
                </a:ext>
              </a:extLst>
            </p:cNvPr>
            <p:cNvSpPr txBox="1"/>
            <p:nvPr/>
          </p:nvSpPr>
          <p:spPr>
            <a:xfrm>
              <a:off x="7288315" y="6453336"/>
              <a:ext cx="1620958" cy="307777"/>
            </a:xfrm>
            <a:prstGeom prst="rect">
              <a:avLst/>
            </a:prstGeom>
            <a:noFill/>
          </p:spPr>
          <p:txBody>
            <a:bodyPr wrap="none" rtlCol="0">
              <a:spAutoFit/>
            </a:bodyPr>
            <a:lstStyle/>
            <a:p>
              <a:pPr algn="ctr"/>
              <a:r>
                <a:rPr lang="zh-CN" altLang="en-US" sz="1400" b="1" dirty="0"/>
                <a:t>超大规模集成电路</a:t>
              </a:r>
            </a:p>
          </p:txBody>
        </p:sp>
      </p:grpSp>
    </p:spTree>
    <p:extLst>
      <p:ext uri="{BB962C8B-B14F-4D97-AF65-F5344CB8AC3E}">
        <p14:creationId xmlns:p14="http://schemas.microsoft.com/office/powerpoint/2010/main" val="144942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620713"/>
            <a:ext cx="8229600" cy="6048375"/>
          </a:xfrm>
        </p:spPr>
        <p:txBody>
          <a:bodyPr rtlCol="0">
            <a:normAutofit/>
          </a:bodyPr>
          <a:lstStyle/>
          <a:p>
            <a:pPr eaLnBrk="1" fontAlgn="auto" hangingPunct="1">
              <a:spcAft>
                <a:spcPts val="0"/>
              </a:spcAft>
              <a:defRPr/>
            </a:pPr>
            <a:r>
              <a:rPr lang="en-US" altLang="zh-CN" b="1" dirty="0">
                <a:ea typeface="黑体" pitchFamily="49" charset="-122"/>
              </a:rPr>
              <a:t>1.1.2  </a:t>
            </a:r>
            <a:r>
              <a:rPr lang="zh-CN" altLang="en-US" b="1" dirty="0">
                <a:ea typeface="黑体" pitchFamily="49" charset="-122"/>
              </a:rPr>
              <a:t>摩尔定律</a:t>
            </a:r>
            <a:endParaRPr lang="en-US" altLang="zh-CN" sz="4100" b="1" dirty="0">
              <a:ea typeface="黑体" pitchFamily="49" charset="-122"/>
            </a:endParaRPr>
          </a:p>
          <a:p>
            <a:pPr lvl="1" eaLnBrk="1" fontAlgn="auto" hangingPunct="1">
              <a:spcAft>
                <a:spcPts val="0"/>
              </a:spcAft>
              <a:defRPr/>
            </a:pPr>
            <a:endParaRPr lang="en-US" altLang="zh-CN" sz="1600" b="1" dirty="0"/>
          </a:p>
          <a:p>
            <a:pPr lvl="1" eaLnBrk="1" fontAlgn="auto" hangingPunct="1">
              <a:spcAft>
                <a:spcPts val="0"/>
              </a:spcAft>
              <a:defRPr/>
            </a:pPr>
            <a:r>
              <a:rPr lang="zh-CN" altLang="en-US" sz="1400" b="1" dirty="0">
                <a:solidFill>
                  <a:srgbClr val="FF0000"/>
                </a:solidFill>
              </a:rPr>
              <a:t>戈登</a:t>
            </a:r>
            <a:r>
              <a:rPr lang="en-US" altLang="zh-CN" sz="1400" b="1" dirty="0">
                <a:solidFill>
                  <a:srgbClr val="FF0000"/>
                </a:solidFill>
              </a:rPr>
              <a:t>·</a:t>
            </a:r>
            <a:r>
              <a:rPr lang="zh-CN" altLang="en-US" sz="1400" b="1" dirty="0">
                <a:solidFill>
                  <a:srgbClr val="FF0000"/>
                </a:solidFill>
              </a:rPr>
              <a:t>摩尔</a:t>
            </a:r>
            <a:r>
              <a:rPr lang="zh-CN" altLang="en-US" sz="1400" b="1" dirty="0"/>
              <a:t>（</a:t>
            </a:r>
            <a:r>
              <a:rPr lang="en-US" altLang="zh-CN" sz="1400" b="1" dirty="0"/>
              <a:t>Gordon Moore</a:t>
            </a:r>
            <a:r>
              <a:rPr lang="zh-CN" altLang="en-US" sz="1400" b="1" dirty="0"/>
              <a:t>），</a:t>
            </a:r>
            <a:r>
              <a:rPr lang="en-US" altLang="zh-CN" sz="1400" b="1" dirty="0"/>
              <a:t>1929</a:t>
            </a:r>
            <a:r>
              <a:rPr lang="zh-CN" altLang="en-US" sz="1400" b="1" dirty="0"/>
              <a:t>年</a:t>
            </a:r>
            <a:r>
              <a:rPr lang="en-US" altLang="zh-CN" sz="1400" b="1" dirty="0"/>
              <a:t>1</a:t>
            </a:r>
            <a:r>
              <a:rPr lang="zh-CN" altLang="en-US" sz="1400" b="1" dirty="0"/>
              <a:t>月</a:t>
            </a:r>
            <a:r>
              <a:rPr lang="en-US" altLang="zh-CN" sz="1400" b="1" dirty="0"/>
              <a:t>3</a:t>
            </a:r>
            <a:r>
              <a:rPr lang="zh-CN" altLang="en-US" sz="1400" b="1" dirty="0"/>
              <a:t>日出生于旧金山佩斯卡迪诺，美国科学家，企业家，英特尔公司创始人之一。他是科学家与富豪融为一身的双面人，戈登</a:t>
            </a:r>
            <a:r>
              <a:rPr lang="en-US" altLang="zh-CN" sz="1400" b="1" dirty="0"/>
              <a:t>·</a:t>
            </a:r>
            <a:r>
              <a:rPr lang="zh-CN" altLang="en-US" sz="1400" b="1" dirty="0"/>
              <a:t>摩尔在</a:t>
            </a:r>
            <a:r>
              <a:rPr lang="en-US" altLang="zh-CN" sz="1400" b="1" dirty="0"/>
              <a:t>IT</a:t>
            </a:r>
            <a:r>
              <a:rPr lang="zh-CN" altLang="en-US" sz="1400" b="1" dirty="0"/>
              <a:t>行业有一个神话，这个神话就是一条定律把一个企业带到成功的顶峰，这个定律就是“摩尔定律”。这个定律的发现者不是别人，正是世界头号</a:t>
            </a:r>
            <a:r>
              <a:rPr lang="en-US" altLang="zh-CN" sz="1400" b="1" dirty="0"/>
              <a:t>CPU</a:t>
            </a:r>
            <a:r>
              <a:rPr lang="zh-CN" altLang="en-US" sz="1400" b="1" dirty="0"/>
              <a:t>生产商</a:t>
            </a:r>
            <a:r>
              <a:rPr lang="en-US" altLang="zh-CN" sz="1400" b="1" dirty="0"/>
              <a:t>Intel</a:t>
            </a:r>
            <a:r>
              <a:rPr lang="zh-CN" altLang="en-US" sz="1400" b="1" dirty="0"/>
              <a:t>公司的创始人之一的戈登</a:t>
            </a:r>
            <a:r>
              <a:rPr lang="en-US" altLang="zh-CN" sz="1400" b="1" dirty="0"/>
              <a:t>·</a:t>
            </a:r>
            <a:r>
              <a:rPr lang="zh-CN" altLang="en-US" sz="1400" b="1" dirty="0"/>
              <a:t>摩尔。戈登摩尔</a:t>
            </a:r>
            <a:r>
              <a:rPr lang="en-US" altLang="zh-CN" sz="1400" b="1" dirty="0"/>
              <a:t>1965</a:t>
            </a:r>
            <a:r>
              <a:rPr lang="zh-CN" altLang="en-US" sz="1400" b="1" dirty="0"/>
              <a:t>年提出“摩尔定律”， </a:t>
            </a:r>
            <a:r>
              <a:rPr lang="en-US" altLang="zh-CN" sz="1400" b="1" dirty="0"/>
              <a:t>1968</a:t>
            </a:r>
            <a:r>
              <a:rPr lang="zh-CN" altLang="en-US" sz="1400" b="1" dirty="0"/>
              <a:t>年创办英特尔公司，</a:t>
            </a:r>
            <a:r>
              <a:rPr lang="en-US" altLang="zh-CN" sz="1400" b="1" dirty="0"/>
              <a:t>1987</a:t>
            </a:r>
            <a:r>
              <a:rPr lang="zh-CN" altLang="en-US" sz="1400" b="1" dirty="0"/>
              <a:t>年将</a:t>
            </a:r>
            <a:r>
              <a:rPr lang="en-US" altLang="zh-CN" sz="1400" b="1" dirty="0"/>
              <a:t>CEO</a:t>
            </a:r>
            <a:r>
              <a:rPr lang="zh-CN" altLang="en-US" sz="1400" b="1" dirty="0"/>
              <a:t>的位置交给安迪</a:t>
            </a:r>
            <a:r>
              <a:rPr lang="en-US" altLang="zh-CN" sz="1400" b="1" dirty="0"/>
              <a:t>·</a:t>
            </a:r>
            <a:r>
              <a:rPr lang="zh-CN" altLang="en-US" sz="1400" b="1" dirty="0"/>
              <a:t>葛洛夫。</a:t>
            </a:r>
            <a:r>
              <a:rPr lang="en-US" altLang="zh-CN" sz="1400" b="1" dirty="0"/>
              <a:t>1990</a:t>
            </a:r>
            <a:r>
              <a:rPr lang="zh-CN" altLang="en-US" sz="1400" b="1" dirty="0"/>
              <a:t>年被布什总统授予“国家技术奖”，</a:t>
            </a:r>
            <a:r>
              <a:rPr lang="en-US" altLang="zh-CN" sz="1400" b="1" dirty="0"/>
              <a:t>2000</a:t>
            </a:r>
            <a:r>
              <a:rPr lang="zh-CN" altLang="en-US" sz="1400" b="1" dirty="0"/>
              <a:t>年创办拥有</a:t>
            </a:r>
            <a:r>
              <a:rPr lang="en-US" altLang="zh-CN" sz="1400" b="1" dirty="0"/>
              <a:t>50</a:t>
            </a:r>
            <a:r>
              <a:rPr lang="zh-CN" altLang="en-US" sz="1400" b="1" dirty="0"/>
              <a:t>亿美元资产的基金会。</a:t>
            </a:r>
            <a:r>
              <a:rPr lang="en-US" altLang="zh-CN" sz="1400" b="1" dirty="0"/>
              <a:t>2001</a:t>
            </a:r>
            <a:r>
              <a:rPr lang="zh-CN" altLang="en-US" sz="1400" b="1" dirty="0"/>
              <a:t>年退休，退出</a:t>
            </a:r>
            <a:r>
              <a:rPr lang="en-US" altLang="zh-CN" sz="1400" b="1" dirty="0"/>
              <a:t>Intel</a:t>
            </a:r>
            <a:r>
              <a:rPr lang="zh-CN" altLang="en-US" sz="1400" b="1" dirty="0"/>
              <a:t>的董事会。</a:t>
            </a:r>
            <a:r>
              <a:rPr lang="en-US" altLang="zh-CN" sz="1400" b="1" dirty="0"/>
              <a:t>2021</a:t>
            </a:r>
            <a:r>
              <a:rPr lang="zh-CN" altLang="en-US" sz="1400" b="1" dirty="0"/>
              <a:t>年</a:t>
            </a:r>
            <a:r>
              <a:rPr lang="en-US" altLang="zh-CN" sz="1400" b="1" dirty="0"/>
              <a:t>4</a:t>
            </a:r>
            <a:r>
              <a:rPr lang="zh-CN" altLang="en-US" sz="1400" b="1" dirty="0"/>
              <a:t>月，</a:t>
            </a:r>
            <a:r>
              <a:rPr lang="en-US" altLang="zh-CN" sz="1400" b="1" dirty="0"/>
              <a:t>2021</a:t>
            </a:r>
            <a:r>
              <a:rPr lang="zh-CN" altLang="en-US" sz="1400" b="1" dirty="0"/>
              <a:t>福布斯富豪排行榜发布，戈登</a:t>
            </a:r>
            <a:r>
              <a:rPr lang="en-US" altLang="zh-CN" sz="1400" b="1" dirty="0"/>
              <a:t>·</a:t>
            </a:r>
            <a:r>
              <a:rPr lang="zh-CN" altLang="en-US" sz="1400" b="1" dirty="0"/>
              <a:t>摩尔以</a:t>
            </a:r>
            <a:r>
              <a:rPr lang="en-US" altLang="zh-CN" sz="1400" b="1" dirty="0"/>
              <a:t>121</a:t>
            </a:r>
            <a:r>
              <a:rPr lang="zh-CN" altLang="en-US" sz="1400" b="1" dirty="0"/>
              <a:t>亿美元位列</a:t>
            </a:r>
            <a:r>
              <a:rPr lang="en-US" altLang="zh-CN" sz="1400" b="1" dirty="0"/>
              <a:t>《2021</a:t>
            </a:r>
            <a:r>
              <a:rPr lang="zh-CN" altLang="en-US" sz="1400" b="1" dirty="0"/>
              <a:t>福布斯全球富豪榜</a:t>
            </a:r>
            <a:r>
              <a:rPr lang="en-US" altLang="zh-CN" sz="1400" b="1" dirty="0"/>
              <a:t>》</a:t>
            </a:r>
            <a:r>
              <a:rPr lang="zh-CN" altLang="en-US" sz="1400" b="1" dirty="0"/>
              <a:t>第</a:t>
            </a:r>
            <a:r>
              <a:rPr lang="en-US" altLang="zh-CN" sz="1400" b="1" dirty="0"/>
              <a:t>182</a:t>
            </a:r>
            <a:r>
              <a:rPr lang="zh-CN" altLang="en-US" sz="1400" b="1" dirty="0"/>
              <a:t>名。</a:t>
            </a:r>
            <a:endParaRPr lang="en-US" altLang="zh-CN" sz="1400" b="1" dirty="0"/>
          </a:p>
          <a:p>
            <a:pPr lvl="1" eaLnBrk="1" fontAlgn="auto" hangingPunct="1">
              <a:spcAft>
                <a:spcPts val="0"/>
              </a:spcAft>
              <a:defRPr/>
            </a:pPr>
            <a:endParaRPr lang="en-US" altLang="zh-CN" sz="1600" b="1" dirty="0"/>
          </a:p>
          <a:p>
            <a:pPr lvl="1" eaLnBrk="1" fontAlgn="auto" hangingPunct="1">
              <a:spcAft>
                <a:spcPts val="0"/>
              </a:spcAft>
              <a:defRPr/>
            </a:pPr>
            <a:endParaRPr lang="zh-CN" altLang="en-US" sz="3700" b="1" dirty="0"/>
          </a:p>
          <a:p>
            <a:pPr lvl="2" eaLnBrk="1" fontAlgn="auto" hangingPunct="1">
              <a:spcAft>
                <a:spcPts val="0"/>
              </a:spcAft>
              <a:defRPr/>
            </a:pPr>
            <a:endParaRPr lang="zh-CN" altLang="en-US" sz="3300" b="1" dirty="0"/>
          </a:p>
          <a:p>
            <a:pPr lvl="2" eaLnBrk="1" fontAlgn="auto" hangingPunct="1">
              <a:spcAft>
                <a:spcPts val="0"/>
              </a:spcAft>
              <a:defRPr/>
            </a:pPr>
            <a:endParaRPr lang="zh-CN" altLang="en-US" sz="3300" b="1" dirty="0"/>
          </a:p>
        </p:txBody>
      </p:sp>
      <p:pic>
        <p:nvPicPr>
          <p:cNvPr id="4098" name="Picture 2">
            <a:extLst>
              <a:ext uri="{FF2B5EF4-FFF2-40B4-BE49-F238E27FC236}">
                <a16:creationId xmlns:a16="http://schemas.microsoft.com/office/drawing/2014/main" id="{AB58887F-D98A-4F0C-814B-25DB62BE8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022" y="3501008"/>
            <a:ext cx="4407663"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6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87A9D7-499A-468E-A364-78A3FB5F0060}"/>
              </a:ext>
            </a:extLst>
          </p:cNvPr>
          <p:cNvSpPr>
            <a:spLocks noGrp="1"/>
          </p:cNvSpPr>
          <p:nvPr>
            <p:ph idx="1"/>
          </p:nvPr>
        </p:nvSpPr>
        <p:spPr>
          <a:xfrm>
            <a:off x="457200" y="415205"/>
            <a:ext cx="8229600" cy="4525963"/>
          </a:xfrm>
        </p:spPr>
        <p:txBody>
          <a:bodyPr/>
          <a:lstStyle/>
          <a:p>
            <a:pPr lvl="1"/>
            <a:r>
              <a:rPr lang="zh-CN" altLang="en-US" sz="2000" b="1" dirty="0"/>
              <a:t>摩尔定律：</a:t>
            </a:r>
            <a:endParaRPr lang="en-US" altLang="zh-CN" sz="2000" b="1" dirty="0"/>
          </a:p>
          <a:p>
            <a:pPr lvl="2"/>
            <a:r>
              <a:rPr lang="en-US" altLang="zh-CN" sz="1600" b="1" dirty="0"/>
              <a:t>1965</a:t>
            </a:r>
            <a:r>
              <a:rPr lang="zh-CN" altLang="en-US" sz="1600" b="1" dirty="0"/>
              <a:t>年，戈登</a:t>
            </a:r>
            <a:r>
              <a:rPr lang="en-US" altLang="zh-CN" sz="1600" b="1" dirty="0"/>
              <a:t>·</a:t>
            </a:r>
            <a:r>
              <a:rPr lang="zh-CN" altLang="en-US" sz="1600" b="1" dirty="0"/>
              <a:t>摩尔在</a:t>
            </a:r>
            <a:r>
              <a:rPr lang="en-US" altLang="zh-CN" sz="1600" b="1" dirty="0"/>
              <a:t>《Cramming More Components Onto Integrated Circuits》</a:t>
            </a:r>
            <a:r>
              <a:rPr lang="zh-CN" altLang="en-US" sz="1600" b="1" dirty="0"/>
              <a:t>（将更多组件塞满集成电路，</a:t>
            </a:r>
            <a:r>
              <a:rPr lang="en-US" altLang="zh-CN" sz="1600" b="1" dirty="0"/>
              <a:t>Electronics, Vol 32, No. 8, April 19, 1965</a:t>
            </a:r>
            <a:r>
              <a:rPr lang="zh-CN" altLang="en-US" sz="1600" b="1" dirty="0"/>
              <a:t>）一文中对集成电路上可容纳的晶体管数目、性能和价格等发展趋势进行了预测：</a:t>
            </a:r>
            <a:endParaRPr lang="en-US" altLang="zh-CN" sz="1600" b="1" dirty="0"/>
          </a:p>
          <a:p>
            <a:pPr lvl="2"/>
            <a:endParaRPr lang="en-US" altLang="zh-CN" sz="1600" b="1" dirty="0"/>
          </a:p>
          <a:p>
            <a:pPr lvl="2"/>
            <a:r>
              <a:rPr lang="zh-CN" altLang="en-US" b="1" dirty="0">
                <a:solidFill>
                  <a:srgbClr val="FF0000"/>
                </a:solidFill>
              </a:rPr>
              <a:t>当价格不变时，集成电路上可容纳的晶体管数量大约</a:t>
            </a:r>
            <a:r>
              <a:rPr lang="en-US" altLang="zh-CN" b="1" dirty="0">
                <a:solidFill>
                  <a:srgbClr val="FF0000"/>
                </a:solidFill>
              </a:rPr>
              <a:t>18</a:t>
            </a:r>
            <a:r>
              <a:rPr lang="zh-CN" altLang="en-US" b="1" dirty="0">
                <a:solidFill>
                  <a:srgbClr val="FF0000"/>
                </a:solidFill>
              </a:rPr>
              <a:t>至</a:t>
            </a:r>
            <a:r>
              <a:rPr lang="en-US" altLang="zh-CN" b="1" dirty="0">
                <a:solidFill>
                  <a:srgbClr val="FF0000"/>
                </a:solidFill>
              </a:rPr>
              <a:t>24</a:t>
            </a:r>
            <a:r>
              <a:rPr lang="zh-CN" altLang="en-US" b="1" dirty="0">
                <a:solidFill>
                  <a:srgbClr val="FF0000"/>
                </a:solidFill>
              </a:rPr>
              <a:t>个月翻一番，性能也将提升一倍。</a:t>
            </a:r>
            <a:endParaRPr lang="en-US" altLang="zh-CN" sz="1600" b="1" dirty="0">
              <a:solidFill>
                <a:srgbClr val="FF0000"/>
              </a:solidFill>
            </a:endParaRPr>
          </a:p>
          <a:p>
            <a:pPr lvl="2"/>
            <a:endParaRPr lang="en-US" altLang="zh-CN" sz="1600" b="1" dirty="0"/>
          </a:p>
          <a:p>
            <a:pPr lvl="2"/>
            <a:r>
              <a:rPr lang="zh-CN" altLang="en-US" sz="1600" b="1" dirty="0"/>
              <a:t>近年来，半导体工艺已接近集成电路极限，集成电路的发展开始逐渐偏离摩尔定律的预测，从</a:t>
            </a:r>
            <a:r>
              <a:rPr lang="en-US" altLang="zh-CN" sz="1600" b="1" dirty="0"/>
              <a:t>2013</a:t>
            </a:r>
            <a:r>
              <a:rPr lang="zh-CN" altLang="en-US" sz="1600" b="1" dirty="0"/>
              <a:t>年开始逐步放缓至</a:t>
            </a:r>
            <a:r>
              <a:rPr lang="en-US" altLang="zh-CN" sz="1600" b="1" dirty="0"/>
              <a:t>3</a:t>
            </a:r>
            <a:r>
              <a:rPr lang="zh-CN" altLang="en-US" sz="1600" b="1" dirty="0"/>
              <a:t>年（</a:t>
            </a:r>
            <a:r>
              <a:rPr lang="en-US" altLang="zh-CN" sz="1600" b="1" dirty="0"/>
              <a:t>36</a:t>
            </a:r>
            <a:r>
              <a:rPr lang="zh-CN" altLang="en-US" sz="1600" b="1" dirty="0"/>
              <a:t>个月）翻一番。</a:t>
            </a:r>
            <a:endParaRPr lang="en-US" altLang="zh-CN" sz="1600" b="1" dirty="0"/>
          </a:p>
          <a:p>
            <a:pPr lvl="2"/>
            <a:endParaRPr lang="en-US" altLang="zh-CN" sz="1600" b="1" dirty="0"/>
          </a:p>
          <a:p>
            <a:pPr lvl="2"/>
            <a:endParaRPr lang="en-US" altLang="zh-CN" sz="1000" b="1" dirty="0"/>
          </a:p>
          <a:p>
            <a:pPr lvl="2"/>
            <a:endParaRPr lang="en-US" altLang="zh-CN" sz="1400" b="1" dirty="0"/>
          </a:p>
          <a:p>
            <a:pPr lvl="1"/>
            <a:endParaRPr lang="en-US" altLang="zh-CN" sz="2000" b="1" dirty="0"/>
          </a:p>
          <a:p>
            <a:pPr lvl="2"/>
            <a:endParaRPr lang="zh-CN" altLang="en-US" sz="1600" b="1" dirty="0"/>
          </a:p>
          <a:p>
            <a:pPr lvl="1"/>
            <a:endParaRPr lang="zh-CN" altLang="en-US" sz="2000" b="1" dirty="0"/>
          </a:p>
          <a:p>
            <a:pPr lvl="1"/>
            <a:endParaRPr lang="zh-CN" altLang="en-US" sz="2000" b="1" dirty="0"/>
          </a:p>
          <a:p>
            <a:pPr lvl="1"/>
            <a:endParaRPr lang="zh-CN" altLang="en-US" sz="2000" b="1" dirty="0"/>
          </a:p>
        </p:txBody>
      </p:sp>
      <p:pic>
        <p:nvPicPr>
          <p:cNvPr id="5124" name="Picture 4">
            <a:extLst>
              <a:ext uri="{FF2B5EF4-FFF2-40B4-BE49-F238E27FC236}">
                <a16:creationId xmlns:a16="http://schemas.microsoft.com/office/drawing/2014/main" id="{BE00A8D4-CD26-4C42-92A7-04F15941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819" y="3783567"/>
            <a:ext cx="3699153" cy="20776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5C6F077-6B27-4EFA-B1FA-32BBDFBE6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783567"/>
            <a:ext cx="3585035" cy="231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42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237545-BB87-4935-B71B-C0FA417779A1}"/>
              </a:ext>
            </a:extLst>
          </p:cNvPr>
          <p:cNvSpPr>
            <a:spLocks noGrp="1"/>
          </p:cNvSpPr>
          <p:nvPr>
            <p:ph idx="1"/>
          </p:nvPr>
        </p:nvSpPr>
        <p:spPr>
          <a:xfrm>
            <a:off x="457200" y="908720"/>
            <a:ext cx="8229600" cy="4525963"/>
          </a:xfrm>
        </p:spPr>
        <p:txBody>
          <a:bodyPr/>
          <a:lstStyle/>
          <a:p>
            <a:pPr lvl="1"/>
            <a:r>
              <a:rPr lang="zh-CN" altLang="en-US" sz="2400" b="1" dirty="0"/>
              <a:t>摩尔定律的意义和影响：</a:t>
            </a:r>
            <a:endParaRPr lang="en-US" altLang="zh-CN" sz="2000" b="1" dirty="0"/>
          </a:p>
          <a:p>
            <a:pPr lvl="2">
              <a:buFont typeface="+mj-ea"/>
              <a:buAutoNum type="circleNumDbPlain"/>
            </a:pPr>
            <a:endParaRPr lang="en-US" altLang="zh-CN" sz="1600" b="1" dirty="0"/>
          </a:p>
          <a:p>
            <a:pPr lvl="2">
              <a:buFont typeface="+mj-ea"/>
              <a:buAutoNum type="circleNumDbPlain"/>
            </a:pPr>
            <a:r>
              <a:rPr lang="zh-CN" altLang="en-US" sz="2000" b="1" dirty="0"/>
              <a:t>单个芯片集成度提高后，其成本变化不大，因此总体成本明显下降；</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高集成度的芯片中，电路间的距离更近，其连线更短，工作速度可以更高；</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增加了芯片内部的连线，从而减少了外部连线，可靠性得以提高；</a:t>
            </a:r>
            <a:endParaRPr lang="en-US" altLang="zh-CN" sz="2000" b="1" dirty="0"/>
          </a:p>
          <a:p>
            <a:pPr lvl="2">
              <a:buFont typeface="+mj-ea"/>
              <a:buAutoNum type="circleNumDbPlain"/>
            </a:pPr>
            <a:endParaRPr lang="en-US" altLang="zh-CN" sz="2000" b="1" dirty="0"/>
          </a:p>
          <a:p>
            <a:pPr lvl="2">
              <a:buFont typeface="+mj-ea"/>
              <a:buAutoNum type="circleNumDbPlain"/>
            </a:pPr>
            <a:r>
              <a:rPr lang="zh-CN" altLang="en-US" sz="2000" b="1" dirty="0"/>
              <a:t>计算机体积越来越小，减少了电能的消耗，适应性更好。</a:t>
            </a:r>
            <a:endParaRPr lang="zh-CN" altLang="en-US" sz="2800" dirty="0"/>
          </a:p>
        </p:txBody>
      </p:sp>
      <p:sp>
        <p:nvSpPr>
          <p:cNvPr id="2" name="矩形 1">
            <a:extLst>
              <a:ext uri="{FF2B5EF4-FFF2-40B4-BE49-F238E27FC236}">
                <a16:creationId xmlns:a16="http://schemas.microsoft.com/office/drawing/2014/main" id="{365C2402-CD9D-41FF-B30A-613A6ADF187A}"/>
              </a:ext>
            </a:extLst>
          </p:cNvPr>
          <p:cNvSpPr/>
          <p:nvPr/>
        </p:nvSpPr>
        <p:spPr>
          <a:xfrm>
            <a:off x="1403648" y="5349115"/>
            <a:ext cx="6840760" cy="1200329"/>
          </a:xfrm>
          <a:prstGeom prst="rect">
            <a:avLst/>
          </a:prstGeom>
        </p:spPr>
        <p:txBody>
          <a:bodyPr wrap="square">
            <a:spAutoFit/>
          </a:bodyPr>
          <a:lstStyle/>
          <a:p>
            <a:r>
              <a:rPr lang="zh-CN" altLang="en-US" dirty="0">
                <a:highlight>
                  <a:srgbClr val="FFFF00"/>
                </a:highlight>
              </a:rPr>
              <a:t>《大话集成电路》03-摩尔定律，对中国芯片业意味着什么？ - 知乎  </a:t>
            </a:r>
            <a:r>
              <a:rPr lang="zh-CN" altLang="en-US" dirty="0">
                <a:highlight>
                  <a:srgbClr val="FFFF00"/>
                </a:highlight>
                <a:hlinkClick r:id="rId2"/>
              </a:rPr>
              <a:t>https://www.zhihu.com/zvideo/1489529007426793472</a:t>
            </a:r>
            <a:endParaRPr lang="en-US" altLang="zh-CN" dirty="0">
              <a:highlight>
                <a:srgbClr val="FFFF00"/>
              </a:highlight>
            </a:endParaRPr>
          </a:p>
          <a:p>
            <a:r>
              <a:rPr lang="zh-CN" altLang="en-US" dirty="0">
                <a:highlight>
                  <a:srgbClr val="FFFF00"/>
                </a:highlight>
              </a:rPr>
              <a:t>摩尔定律接近失效？芯片如何突破算力瓶颈 </a:t>
            </a:r>
            <a:r>
              <a:rPr lang="en-US" altLang="zh-CN" dirty="0">
                <a:highlight>
                  <a:srgbClr val="FFFF00"/>
                </a:highlight>
              </a:rPr>
              <a:t>- </a:t>
            </a:r>
            <a:r>
              <a:rPr lang="zh-CN" altLang="en-US" dirty="0">
                <a:highlight>
                  <a:srgbClr val="FFFF00"/>
                </a:highlight>
              </a:rPr>
              <a:t>知乎  </a:t>
            </a:r>
            <a:r>
              <a:rPr lang="en-US" altLang="zh-CN" dirty="0">
                <a:highlight>
                  <a:srgbClr val="FFFF00"/>
                </a:highlight>
              </a:rPr>
              <a:t>https://www.zhihu.com/zvideo/1512465528002535424</a:t>
            </a:r>
            <a:endParaRPr lang="zh-CN" altLang="en-US" dirty="0">
              <a:highlight>
                <a:srgbClr val="FFFF00"/>
              </a:highlight>
            </a:endParaRPr>
          </a:p>
        </p:txBody>
      </p:sp>
    </p:spTree>
    <p:extLst>
      <p:ext uri="{BB962C8B-B14F-4D97-AF65-F5344CB8AC3E}">
        <p14:creationId xmlns:p14="http://schemas.microsoft.com/office/powerpoint/2010/main" val="1666863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30916" y="117005"/>
            <a:ext cx="8229600" cy="6264323"/>
          </a:xfrm>
        </p:spPr>
        <p:txBody>
          <a:bodyPr rtlCol="0">
            <a:normAutofit/>
          </a:bodyPr>
          <a:lstStyle/>
          <a:p>
            <a:pPr eaLnBrk="1" fontAlgn="auto" hangingPunct="1">
              <a:spcAft>
                <a:spcPts val="0"/>
              </a:spcAft>
              <a:defRPr/>
            </a:pPr>
            <a:r>
              <a:rPr lang="en-US" altLang="zh-CN" b="1" dirty="0">
                <a:ea typeface="黑体" pitchFamily="49" charset="-122"/>
              </a:rPr>
              <a:t>1.1.3  </a:t>
            </a:r>
            <a:r>
              <a:rPr lang="zh-CN" altLang="en-US" b="1" dirty="0">
                <a:ea typeface="黑体" pitchFamily="49" charset="-122"/>
              </a:rPr>
              <a:t>集成电路工艺发展概况</a:t>
            </a:r>
            <a:endParaRPr lang="en-US" altLang="zh-CN" sz="4000" b="1" dirty="0">
              <a:ea typeface="黑体" pitchFamily="49" charset="-122"/>
            </a:endParaRPr>
          </a:p>
          <a:p>
            <a:pPr lvl="1" eaLnBrk="1" fontAlgn="auto" hangingPunct="1">
              <a:spcAft>
                <a:spcPts val="0"/>
              </a:spcAft>
              <a:defRPr/>
            </a:pPr>
            <a:r>
              <a:rPr lang="zh-CN" altLang="en-US" sz="1900" dirty="0">
                <a:highlight>
                  <a:srgbClr val="FFFF00"/>
                </a:highlight>
              </a:rPr>
              <a:t>《大话集成电路》01-集成电路的发明：算力如何改变了世界？ - 知乎https://www.zhihu.com/zvideo/1486994281168125952</a:t>
            </a:r>
          </a:p>
          <a:p>
            <a:pPr lvl="1" eaLnBrk="1" fontAlgn="auto" hangingPunct="1">
              <a:spcAft>
                <a:spcPts val="0"/>
              </a:spcAft>
              <a:defRPr/>
            </a:pPr>
            <a:r>
              <a:rPr lang="zh-CN" altLang="en-US" sz="2000" b="1" dirty="0"/>
              <a:t>集成电路（</a:t>
            </a:r>
            <a:r>
              <a:rPr lang="en-US" altLang="zh-CN" sz="2000" b="1" dirty="0"/>
              <a:t>IC</a:t>
            </a:r>
            <a:r>
              <a:rPr lang="zh-CN" altLang="en-US" sz="2000" b="1" dirty="0"/>
              <a:t>）生产主要分为：</a:t>
            </a:r>
            <a:endParaRPr lang="en-US" altLang="zh-CN" sz="1600" b="1" dirty="0"/>
          </a:p>
          <a:p>
            <a:pPr marL="1371600" lvl="2" indent="-457200" eaLnBrk="1" fontAlgn="auto" hangingPunct="1">
              <a:spcAft>
                <a:spcPts val="0"/>
              </a:spcAft>
              <a:buFont typeface="+mj-ea"/>
              <a:buAutoNum type="circleNumDbPlain"/>
              <a:defRPr/>
            </a:pPr>
            <a:r>
              <a:rPr lang="en-US" altLang="zh-CN" sz="1800" b="1" dirty="0">
                <a:solidFill>
                  <a:srgbClr val="FF0000"/>
                </a:solidFill>
              </a:rPr>
              <a:t>IC</a:t>
            </a:r>
            <a:r>
              <a:rPr lang="zh-CN" altLang="en-US" sz="1800" b="1" dirty="0">
                <a:solidFill>
                  <a:srgbClr val="FF0000"/>
                </a:solidFill>
              </a:rPr>
              <a:t>设计</a:t>
            </a:r>
            <a:r>
              <a:rPr lang="zh-CN" altLang="en-US" sz="1400" b="1" dirty="0"/>
              <a:t>：根据芯片的设计目的进行逻辑设计和规则制定，并根据设计图制作掩模以供后续光刻阶段使用。</a:t>
            </a:r>
            <a:endParaRPr lang="en-US" altLang="zh-CN" sz="1400" b="1" dirty="0"/>
          </a:p>
          <a:p>
            <a:pPr marL="1371600" lvl="2" indent="-457200" eaLnBrk="1" fontAlgn="auto" hangingPunct="1">
              <a:spcAft>
                <a:spcPts val="0"/>
              </a:spcAft>
              <a:buFont typeface="+mj-ea"/>
              <a:buAutoNum type="circleNumDbPlain"/>
              <a:defRPr/>
            </a:pPr>
            <a:r>
              <a:rPr lang="en-US" altLang="zh-CN" sz="1800" b="1" dirty="0">
                <a:solidFill>
                  <a:srgbClr val="FF0000"/>
                </a:solidFill>
              </a:rPr>
              <a:t>IC</a:t>
            </a:r>
            <a:r>
              <a:rPr lang="zh-CN" altLang="en-US" sz="1800" b="1" dirty="0">
                <a:solidFill>
                  <a:srgbClr val="FF0000"/>
                </a:solidFill>
              </a:rPr>
              <a:t>制造</a:t>
            </a:r>
            <a:r>
              <a:rPr lang="zh-CN" altLang="en-US" sz="1400" b="1" dirty="0"/>
              <a:t>：将芯片电路图从掩模转移至晶圆上，实现预定的芯片功能，包括光刻、刻蚀、离子注入、薄膜沉积、化学机械研磨等步骤。</a:t>
            </a:r>
            <a:endParaRPr lang="en-US" altLang="zh-CN" sz="1400" b="1" dirty="0"/>
          </a:p>
          <a:p>
            <a:pPr marL="1371600" lvl="2" indent="-457200" eaLnBrk="1" fontAlgn="auto" hangingPunct="1">
              <a:spcAft>
                <a:spcPts val="0"/>
              </a:spcAft>
              <a:buFont typeface="+mj-ea"/>
              <a:buAutoNum type="circleNumDbPlain"/>
              <a:defRPr/>
            </a:pPr>
            <a:r>
              <a:rPr lang="en-US" altLang="zh-CN" sz="1800" b="1" dirty="0">
                <a:solidFill>
                  <a:srgbClr val="FF0000"/>
                </a:solidFill>
              </a:rPr>
              <a:t>IC</a:t>
            </a:r>
            <a:r>
              <a:rPr lang="zh-CN" altLang="en-US" sz="1800" b="1" dirty="0">
                <a:solidFill>
                  <a:srgbClr val="FF0000"/>
                </a:solidFill>
              </a:rPr>
              <a:t>封测</a:t>
            </a:r>
            <a:r>
              <a:rPr lang="zh-CN" altLang="en-US" sz="1400" b="1" dirty="0"/>
              <a:t>（封装和测试）：完成对芯片的封装和性能、功能的测试。</a:t>
            </a:r>
            <a:endParaRPr lang="en-US" altLang="zh-CN" sz="1400" b="1" dirty="0"/>
          </a:p>
          <a:p>
            <a:pPr marL="1085850" lvl="2"/>
            <a:r>
              <a:rPr lang="zh-CN" altLang="en-US" sz="1400" dirty="0">
                <a:highlight>
                  <a:srgbClr val="FFFF00"/>
                </a:highlight>
                <a:ea typeface="黑体" pitchFamily="49" charset="-122"/>
              </a:rPr>
              <a:t>科普</a:t>
            </a:r>
            <a:r>
              <a:rPr lang="en-US" altLang="zh-CN" sz="1400" dirty="0">
                <a:highlight>
                  <a:srgbClr val="FFFF00"/>
                </a:highlight>
                <a:ea typeface="黑体" pitchFamily="49" charset="-122"/>
              </a:rPr>
              <a:t>|</a:t>
            </a:r>
            <a:r>
              <a:rPr lang="zh-CN" altLang="en-US" sz="1400" dirty="0">
                <a:highlight>
                  <a:srgbClr val="FFFF00"/>
                </a:highlight>
                <a:ea typeface="黑体" pitchFamily="49" charset="-122"/>
              </a:rPr>
              <a:t>芯片的制造过程 </a:t>
            </a:r>
            <a:r>
              <a:rPr lang="en-US" altLang="zh-CN" sz="1400" dirty="0">
                <a:highlight>
                  <a:srgbClr val="FFFF00"/>
                </a:highlight>
                <a:ea typeface="黑体" pitchFamily="49" charset="-122"/>
              </a:rPr>
              <a:t>- </a:t>
            </a:r>
            <a:r>
              <a:rPr lang="zh-CN" altLang="en-US" sz="1400" dirty="0">
                <a:highlight>
                  <a:srgbClr val="FFFF00"/>
                </a:highlight>
                <a:ea typeface="黑体" pitchFamily="49" charset="-122"/>
              </a:rPr>
              <a:t>知乎        </a:t>
            </a:r>
            <a:r>
              <a:rPr lang="en-US" altLang="zh-CN" sz="1400" dirty="0">
                <a:highlight>
                  <a:srgbClr val="FFFF00"/>
                </a:highlight>
                <a:ea typeface="黑体" pitchFamily="49" charset="-122"/>
                <a:hlinkClick r:id="rId2"/>
              </a:rPr>
              <a:t>https://www.zhihu.com/zvideo/1331909622824366080</a:t>
            </a:r>
            <a:endParaRPr lang="en-US" altLang="zh-CN" sz="1400" dirty="0">
              <a:highlight>
                <a:srgbClr val="FFFF00"/>
              </a:highlight>
              <a:ea typeface="黑体" pitchFamily="49" charset="-122"/>
            </a:endParaRPr>
          </a:p>
          <a:p>
            <a:pPr marL="971550" lvl="1" indent="-457200" eaLnBrk="1" fontAlgn="auto" hangingPunct="1">
              <a:spcAft>
                <a:spcPts val="0"/>
              </a:spcAft>
              <a:defRPr/>
            </a:pPr>
            <a:r>
              <a:rPr lang="zh-CN" altLang="en-US" sz="1600" b="1" dirty="0">
                <a:solidFill>
                  <a:srgbClr val="FF0000"/>
                </a:solidFill>
              </a:rPr>
              <a:t>光刻的最小线条尺寸</a:t>
            </a:r>
            <a:r>
              <a:rPr lang="zh-CN" altLang="en-US" sz="1600" b="1" dirty="0"/>
              <a:t>是</a:t>
            </a:r>
            <a:r>
              <a:rPr lang="en-US" altLang="zh-CN" sz="1600" b="1" dirty="0"/>
              <a:t>IC</a:t>
            </a:r>
            <a:r>
              <a:rPr lang="zh-CN" altLang="en-US" sz="1600" b="1" dirty="0"/>
              <a:t>发展水平的重要标志，晶体管制程工艺经历了</a:t>
            </a:r>
            <a:r>
              <a:rPr lang="en-US" altLang="zh-CN" sz="1600" b="1" dirty="0"/>
              <a:t>130nm</a:t>
            </a:r>
            <a:r>
              <a:rPr lang="zh-CN" altLang="en-US" sz="1600" b="1" dirty="0"/>
              <a:t>、</a:t>
            </a:r>
            <a:r>
              <a:rPr lang="en-US" altLang="zh-CN" sz="1600" b="1" dirty="0"/>
              <a:t>90nm</a:t>
            </a:r>
            <a:r>
              <a:rPr lang="zh-CN" altLang="en-US" sz="1600" b="1" dirty="0"/>
              <a:t>、</a:t>
            </a:r>
            <a:r>
              <a:rPr lang="en-US" altLang="zh-CN" sz="1600" b="1" dirty="0"/>
              <a:t>65nm</a:t>
            </a:r>
            <a:r>
              <a:rPr lang="zh-CN" altLang="en-US" sz="1600" b="1" dirty="0"/>
              <a:t>、</a:t>
            </a:r>
            <a:r>
              <a:rPr lang="en-US" altLang="zh-CN" sz="1600" b="1" dirty="0"/>
              <a:t>45nm</a:t>
            </a:r>
            <a:r>
              <a:rPr lang="zh-CN" altLang="en-US" sz="1600" b="1" dirty="0"/>
              <a:t>、</a:t>
            </a:r>
            <a:r>
              <a:rPr lang="en-US" altLang="zh-CN" sz="1600" b="1" dirty="0"/>
              <a:t>32nm</a:t>
            </a:r>
            <a:r>
              <a:rPr lang="zh-CN" altLang="en-US" sz="1600" b="1" dirty="0"/>
              <a:t>、</a:t>
            </a:r>
            <a:r>
              <a:rPr lang="en-US" altLang="zh-CN" sz="1600" b="1" dirty="0"/>
              <a:t>28nm</a:t>
            </a:r>
            <a:r>
              <a:rPr lang="zh-CN" altLang="en-US" sz="1600" b="1" dirty="0"/>
              <a:t>、</a:t>
            </a:r>
            <a:r>
              <a:rPr lang="en-US" altLang="zh-CN" sz="1600" b="1" dirty="0"/>
              <a:t>22nm</a:t>
            </a:r>
            <a:r>
              <a:rPr lang="zh-CN" altLang="en-US" sz="1600" b="1" dirty="0"/>
              <a:t>、</a:t>
            </a:r>
            <a:r>
              <a:rPr lang="en-US" altLang="zh-CN" sz="1600" b="1" dirty="0"/>
              <a:t> 14nm</a:t>
            </a:r>
            <a:r>
              <a:rPr lang="zh-CN" altLang="en-US" sz="1600" b="1" dirty="0"/>
              <a:t>、</a:t>
            </a:r>
            <a:r>
              <a:rPr lang="en-US" altLang="zh-CN" sz="1600" b="1" dirty="0"/>
              <a:t>10nm</a:t>
            </a:r>
            <a:r>
              <a:rPr lang="zh-CN" altLang="en-US" sz="1600" b="1" dirty="0"/>
              <a:t>、</a:t>
            </a:r>
            <a:r>
              <a:rPr lang="en-US" altLang="zh-CN" sz="1600" b="1" dirty="0"/>
              <a:t>7nm</a:t>
            </a:r>
            <a:r>
              <a:rPr lang="zh-CN" altLang="en-US" sz="1600" b="1" dirty="0"/>
              <a:t>、</a:t>
            </a:r>
            <a:r>
              <a:rPr lang="en-US" altLang="zh-CN" sz="1600" b="1" dirty="0"/>
              <a:t>5nm</a:t>
            </a:r>
            <a:r>
              <a:rPr lang="zh-CN" altLang="en-US" sz="1600" b="1" dirty="0"/>
              <a:t>等阶段。</a:t>
            </a:r>
            <a:endParaRPr lang="en-US" altLang="zh-CN" sz="1600" b="1" dirty="0"/>
          </a:p>
          <a:p>
            <a:pPr marL="971550" lvl="1" indent="-457200" eaLnBrk="1" fontAlgn="auto" hangingPunct="1">
              <a:spcAft>
                <a:spcPts val="0"/>
              </a:spcAft>
              <a:defRPr/>
            </a:pPr>
            <a:r>
              <a:rPr lang="zh-CN" altLang="en-US" sz="1600" b="1" dirty="0"/>
              <a:t>高端</a:t>
            </a:r>
            <a:r>
              <a:rPr lang="zh-CN" altLang="en-US" sz="1600" b="1" dirty="0">
                <a:solidFill>
                  <a:srgbClr val="FF0000"/>
                </a:solidFill>
              </a:rPr>
              <a:t>光刻机</a:t>
            </a:r>
            <a:r>
              <a:rPr lang="zh-CN" altLang="en-US" sz="1600" b="1" dirty="0"/>
              <a:t>技术被荷兰</a:t>
            </a:r>
            <a:r>
              <a:rPr lang="en-US" altLang="zh-CN" sz="1600" b="1" dirty="0"/>
              <a:t>ASML</a:t>
            </a:r>
            <a:r>
              <a:rPr lang="zh-CN" altLang="en-US" sz="1600" b="1" dirty="0"/>
              <a:t>公司垄断，上海微电子装备（集团）有限公司目前只能制造</a:t>
            </a:r>
            <a:r>
              <a:rPr lang="en-US" altLang="zh-CN" sz="1600" b="1" dirty="0"/>
              <a:t>90nm</a:t>
            </a:r>
            <a:r>
              <a:rPr lang="zh-CN" altLang="en-US" sz="1600" b="1" dirty="0"/>
              <a:t>制程的光刻机，将于</a:t>
            </a:r>
            <a:r>
              <a:rPr lang="en-US" altLang="zh-CN" sz="1600" b="1" dirty="0"/>
              <a:t>2022</a:t>
            </a:r>
            <a:r>
              <a:rPr lang="zh-CN" altLang="en-US" sz="1600" b="1" dirty="0"/>
              <a:t>年交付首台</a:t>
            </a:r>
            <a:r>
              <a:rPr lang="en-US" altLang="zh-CN" sz="1600" b="1" dirty="0"/>
              <a:t>28nm</a:t>
            </a:r>
            <a:r>
              <a:rPr lang="zh-CN" altLang="en-US" sz="1600" b="1" dirty="0"/>
              <a:t>工艺国产沉浸式光刻机。</a:t>
            </a:r>
            <a:endParaRPr lang="en-US" altLang="zh-CN" sz="1600" b="1" dirty="0"/>
          </a:p>
          <a:p>
            <a:pPr marL="971550" lvl="1" indent="-457200" eaLnBrk="1" fontAlgn="auto" hangingPunct="1">
              <a:spcAft>
                <a:spcPts val="0"/>
              </a:spcAft>
              <a:defRPr/>
            </a:pPr>
            <a:r>
              <a:rPr lang="zh-CN" altLang="en-US" sz="1600" b="1" dirty="0">
                <a:solidFill>
                  <a:srgbClr val="FF0000"/>
                </a:solidFill>
              </a:rPr>
              <a:t>晶圆的尺寸</a:t>
            </a:r>
            <a:r>
              <a:rPr lang="zh-CN" altLang="en-US" sz="1600" b="1" dirty="0"/>
              <a:t>是</a:t>
            </a:r>
            <a:r>
              <a:rPr lang="en-US" altLang="zh-CN" sz="1600" b="1" dirty="0"/>
              <a:t>IC</a:t>
            </a:r>
            <a:r>
              <a:rPr lang="zh-CN" altLang="en-US" sz="1600" b="1" dirty="0"/>
              <a:t>发展水平的另一个重要标志，目前市面上出现的晶圆直径主要是</a:t>
            </a:r>
            <a:r>
              <a:rPr lang="en-US" altLang="zh-CN" sz="1600" b="1" dirty="0"/>
              <a:t>150mm</a:t>
            </a:r>
            <a:r>
              <a:rPr lang="zh-CN" altLang="en-US" sz="1600" b="1" dirty="0"/>
              <a:t>、</a:t>
            </a:r>
            <a:r>
              <a:rPr lang="en-US" altLang="zh-CN" sz="1600" b="1" dirty="0"/>
              <a:t>200mm</a:t>
            </a:r>
            <a:r>
              <a:rPr lang="zh-CN" altLang="en-US" sz="1600" b="1" dirty="0"/>
              <a:t>、</a:t>
            </a:r>
            <a:r>
              <a:rPr lang="en-US" altLang="zh-CN" sz="1600" b="1" dirty="0"/>
              <a:t>300mm</a:t>
            </a:r>
            <a:r>
              <a:rPr lang="zh-CN" altLang="en-US" sz="1600" b="1" dirty="0"/>
              <a:t>，分别对应的是</a:t>
            </a:r>
            <a:r>
              <a:rPr lang="en-US" altLang="zh-CN" sz="1600" b="1" dirty="0"/>
              <a:t>6</a:t>
            </a:r>
            <a:r>
              <a:rPr lang="zh-CN" altLang="en-US" sz="1600" b="1" dirty="0"/>
              <a:t>英寸、</a:t>
            </a:r>
            <a:r>
              <a:rPr lang="en-US" altLang="zh-CN" sz="1600" b="1" dirty="0"/>
              <a:t>8</a:t>
            </a:r>
            <a:r>
              <a:rPr lang="zh-CN" altLang="en-US" sz="1600" b="1" dirty="0"/>
              <a:t>英寸、</a:t>
            </a:r>
            <a:r>
              <a:rPr lang="en-US" altLang="zh-CN" sz="1600" b="1" dirty="0"/>
              <a:t>12</a:t>
            </a:r>
            <a:r>
              <a:rPr lang="zh-CN" altLang="en-US" sz="1600" b="1" dirty="0"/>
              <a:t>英寸的晶圆，主流是</a:t>
            </a:r>
            <a:r>
              <a:rPr lang="en-US" altLang="zh-CN" sz="1600" b="1" dirty="0"/>
              <a:t>300mm</a:t>
            </a:r>
            <a:r>
              <a:rPr lang="zh-CN" altLang="en-US" sz="1600" b="1" dirty="0"/>
              <a:t>的，也就是</a:t>
            </a:r>
            <a:r>
              <a:rPr lang="en-US" altLang="zh-CN" sz="1600" b="1" dirty="0"/>
              <a:t>12</a:t>
            </a:r>
            <a:r>
              <a:rPr lang="zh-CN" altLang="en-US" sz="1600" b="1" dirty="0"/>
              <a:t>英寸的晶圆，占了所有晶圆的</a:t>
            </a:r>
            <a:r>
              <a:rPr lang="en-US" altLang="zh-CN" sz="1600" b="1" dirty="0"/>
              <a:t>80%</a:t>
            </a:r>
            <a:r>
              <a:rPr lang="zh-CN" altLang="en-US" sz="1600" b="1" dirty="0"/>
              <a:t>左右。</a:t>
            </a:r>
            <a:endParaRPr lang="en-US" altLang="zh-CN" sz="1600" b="1" dirty="0"/>
          </a:p>
          <a:p>
            <a:pPr marL="971550" lvl="1" indent="-457200" eaLnBrk="1" fontAlgn="auto" hangingPunct="1">
              <a:spcAft>
                <a:spcPts val="0"/>
              </a:spcAft>
              <a:defRPr/>
            </a:pPr>
            <a:r>
              <a:rPr lang="en-US" altLang="zh-CN" sz="1600" b="1" dirty="0">
                <a:highlight>
                  <a:srgbClr val="FFFF00"/>
                </a:highlight>
              </a:rPr>
              <a:t>《</a:t>
            </a:r>
            <a:r>
              <a:rPr lang="zh-CN" altLang="en-US" sz="1600" b="1" dirty="0">
                <a:highlight>
                  <a:srgbClr val="FFFF00"/>
                </a:highlight>
              </a:rPr>
              <a:t>大话集成电路</a:t>
            </a:r>
            <a:r>
              <a:rPr lang="en-US" altLang="zh-CN" sz="1600" b="1" dirty="0">
                <a:highlight>
                  <a:srgbClr val="FFFF00"/>
                </a:highlight>
              </a:rPr>
              <a:t>17》-12</a:t>
            </a:r>
            <a:r>
              <a:rPr lang="zh-CN" altLang="en-US" sz="1600" b="1" dirty="0">
                <a:highlight>
                  <a:srgbClr val="FFFF00"/>
                </a:highlight>
              </a:rPr>
              <a:t>英寸晶圆和</a:t>
            </a:r>
            <a:r>
              <a:rPr lang="en-US" altLang="zh-CN" sz="1600" b="1" dirty="0">
                <a:highlight>
                  <a:srgbClr val="FFFF00"/>
                </a:highlight>
              </a:rPr>
              <a:t>5</a:t>
            </a:r>
            <a:r>
              <a:rPr lang="zh-CN" altLang="en-US" sz="1600" b="1" dirty="0">
                <a:highlight>
                  <a:srgbClr val="FFFF00"/>
                </a:highlight>
              </a:rPr>
              <a:t>纳米工艺：</a:t>
            </a:r>
            <a:r>
              <a:rPr lang="en-US" altLang="zh-CN" sz="1600" b="1" dirty="0">
                <a:highlight>
                  <a:srgbClr val="FFFF00"/>
                </a:highlight>
              </a:rPr>
              <a:t>80</a:t>
            </a:r>
            <a:r>
              <a:rPr lang="zh-CN" altLang="en-US" sz="1600" b="1" dirty="0">
                <a:highlight>
                  <a:srgbClr val="FFFF00"/>
                </a:highlight>
              </a:rPr>
              <a:t>秒弄懂芯片核心词 </a:t>
            </a:r>
            <a:r>
              <a:rPr lang="en-US" altLang="zh-CN" sz="1600" b="1" dirty="0">
                <a:highlight>
                  <a:srgbClr val="FFFF00"/>
                </a:highlight>
              </a:rPr>
              <a:t>- </a:t>
            </a:r>
            <a:r>
              <a:rPr lang="zh-CN" altLang="en-US" sz="1600" b="1" dirty="0">
                <a:highlight>
                  <a:srgbClr val="FFFF00"/>
                </a:highlight>
              </a:rPr>
              <a:t>知乎  </a:t>
            </a:r>
            <a:r>
              <a:rPr lang="en-US" altLang="zh-CN" sz="1600" b="1" dirty="0">
                <a:highlight>
                  <a:srgbClr val="FFFF00"/>
                </a:highlight>
              </a:rPr>
              <a:t>https://www.zhihu.com/zvideo/1513444560264585216</a:t>
            </a:r>
          </a:p>
          <a:p>
            <a:pPr marL="971550" lvl="1" indent="-457200" eaLnBrk="1" fontAlgn="auto" hangingPunct="1">
              <a:spcAft>
                <a:spcPts val="0"/>
              </a:spcAft>
              <a:defRPr/>
            </a:pPr>
            <a:endParaRPr lang="en-US" altLang="zh-CN" sz="1600" b="1" dirty="0"/>
          </a:p>
        </p:txBody>
      </p:sp>
    </p:spTree>
    <p:extLst>
      <p:ext uri="{BB962C8B-B14F-4D97-AF65-F5344CB8AC3E}">
        <p14:creationId xmlns:p14="http://schemas.microsoft.com/office/powerpoint/2010/main" val="382956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2149D9E-4808-402C-929A-AF4AB54EFEA0}"/>
              </a:ext>
            </a:extLst>
          </p:cNvPr>
          <p:cNvSpPr>
            <a:spLocks noGrp="1" noChangeArrowheads="1"/>
          </p:cNvSpPr>
          <p:nvPr>
            <p:ph type="title"/>
          </p:nvPr>
        </p:nvSpPr>
        <p:spPr>
          <a:xfrm>
            <a:off x="0" y="165100"/>
            <a:ext cx="9144000" cy="1270000"/>
          </a:xfrm>
        </p:spPr>
        <p:txBody>
          <a:bodyPr/>
          <a:lstStyle/>
          <a:p>
            <a:pPr eaLnBrk="1" hangingPunct="1"/>
            <a:r>
              <a:rPr lang="zh-CN" altLang="en-US" b="1" dirty="0"/>
              <a:t>主教材</a:t>
            </a:r>
          </a:p>
        </p:txBody>
      </p:sp>
      <p:sp>
        <p:nvSpPr>
          <p:cNvPr id="12291" name="Rectangle 24">
            <a:extLst>
              <a:ext uri="{FF2B5EF4-FFF2-40B4-BE49-F238E27FC236}">
                <a16:creationId xmlns:a16="http://schemas.microsoft.com/office/drawing/2014/main" id="{15DB96CD-40AF-4BF0-B264-3DBAE6C772E3}"/>
              </a:ext>
            </a:extLst>
          </p:cNvPr>
          <p:cNvSpPr>
            <a:spLocks noChangeArrowheads="1"/>
          </p:cNvSpPr>
          <p:nvPr/>
        </p:nvSpPr>
        <p:spPr bwMode="auto">
          <a:xfrm>
            <a:off x="468313" y="1571625"/>
            <a:ext cx="6983412" cy="5121275"/>
          </a:xfrm>
          <a:prstGeom prst="rect">
            <a:avLst/>
          </a:prstGeom>
          <a:noFill/>
          <a:ln>
            <a:noFill/>
          </a:ln>
        </p:spPr>
        <p:txBody>
          <a:bodyPr/>
          <a:lstStyle/>
          <a:p>
            <a:pPr marL="342900" indent="-342900" eaLnBrk="1" fontAlgn="b" hangingPunct="1">
              <a:spcBef>
                <a:spcPts val="0"/>
              </a:spcBef>
              <a:spcAft>
                <a:spcPts val="0"/>
              </a:spcAft>
              <a:buFontTx/>
              <a:buChar char="•"/>
              <a:defRPr/>
            </a:pPr>
            <a:r>
              <a:rPr lang="en-US" altLang="zh-CN" sz="2000" b="1" dirty="0">
                <a:latin typeface="+mn-lt"/>
                <a:ea typeface="+mn-ea"/>
              </a:rPr>
              <a:t>《</a:t>
            </a:r>
            <a:r>
              <a:rPr lang="zh-CN" altLang="en-US" sz="2000" b="1" dirty="0">
                <a:latin typeface="+mn-lt"/>
                <a:ea typeface="+mn-ea"/>
              </a:rPr>
              <a:t>计算机组成原理（微课版）</a:t>
            </a:r>
            <a:r>
              <a:rPr lang="en-US" altLang="zh-CN" sz="2000" b="1" dirty="0">
                <a:latin typeface="+mn-lt"/>
                <a:ea typeface="+mn-ea"/>
              </a:rPr>
              <a:t>》</a:t>
            </a:r>
            <a:r>
              <a:rPr lang="zh-CN" altLang="en-US" sz="2000" b="1" dirty="0">
                <a:latin typeface="+mn-lt"/>
                <a:ea typeface="+mn-ea"/>
              </a:rPr>
              <a:t>，谭志虎 主编，秦磊华、吴非、肖亮 副主编。人民邮电出版社，</a:t>
            </a:r>
            <a:r>
              <a:rPr lang="en-US" altLang="zh-CN" sz="2000" b="1" dirty="0">
                <a:latin typeface="+mn-lt"/>
                <a:ea typeface="+mn-ea"/>
              </a:rPr>
              <a:t>2021</a:t>
            </a:r>
            <a:r>
              <a:rPr lang="zh-CN" altLang="en-US" sz="2000" b="1" dirty="0">
                <a:latin typeface="+mn-lt"/>
                <a:ea typeface="+mn-ea"/>
              </a:rPr>
              <a:t>年</a:t>
            </a:r>
            <a:r>
              <a:rPr lang="en-US" altLang="zh-CN" sz="2000" b="1" dirty="0">
                <a:latin typeface="+mn-lt"/>
                <a:ea typeface="+mn-ea"/>
              </a:rPr>
              <a:t>3</a:t>
            </a:r>
            <a:r>
              <a:rPr lang="zh-CN" altLang="en-US" sz="2000" b="1" dirty="0">
                <a:latin typeface="+mn-lt"/>
                <a:ea typeface="+mn-ea"/>
              </a:rPr>
              <a:t>月第</a:t>
            </a:r>
            <a:r>
              <a:rPr lang="en-US" altLang="zh-CN" sz="2000" b="1" dirty="0">
                <a:latin typeface="+mn-lt"/>
                <a:ea typeface="+mn-ea"/>
              </a:rPr>
              <a:t>1</a:t>
            </a:r>
            <a:r>
              <a:rPr lang="zh-CN" altLang="en-US" sz="2000" b="1" dirty="0">
                <a:latin typeface="+mn-lt"/>
                <a:ea typeface="+mn-ea"/>
              </a:rPr>
              <a:t>版，</a:t>
            </a:r>
            <a:r>
              <a:rPr lang="en-US" altLang="zh-CN" sz="2000" b="1" dirty="0">
                <a:latin typeface="+mn-lt"/>
                <a:ea typeface="+mn-ea"/>
              </a:rPr>
              <a:t>ISBN</a:t>
            </a:r>
            <a:r>
              <a:rPr lang="zh-CN" altLang="en-US" sz="2000" b="1" dirty="0">
                <a:latin typeface="+mn-lt"/>
                <a:ea typeface="+mn-ea"/>
              </a:rPr>
              <a:t>：</a:t>
            </a:r>
            <a:r>
              <a:rPr lang="en-US" altLang="zh-CN" sz="2000" b="1" dirty="0">
                <a:latin typeface="+mn-lt"/>
                <a:ea typeface="+mn-ea"/>
              </a:rPr>
              <a:t>9787115558015</a:t>
            </a:r>
          </a:p>
          <a:p>
            <a:pPr eaLnBrk="1" fontAlgn="auto" hangingPunct="1">
              <a:spcBef>
                <a:spcPts val="0"/>
              </a:spcBef>
              <a:spcAft>
                <a:spcPts val="0"/>
              </a:spcAft>
              <a:defRPr/>
            </a:pPr>
            <a:endParaRPr lang="zh-CN" altLang="en-US" sz="3600" b="1" dirty="0">
              <a:latin typeface="+mn-lt"/>
              <a:ea typeface="+mn-ea"/>
            </a:endParaRPr>
          </a:p>
        </p:txBody>
      </p:sp>
      <p:sp>
        <p:nvSpPr>
          <p:cNvPr id="12292" name="矩形 7">
            <a:extLst>
              <a:ext uri="{FF2B5EF4-FFF2-40B4-BE49-F238E27FC236}">
                <a16:creationId xmlns:a16="http://schemas.microsoft.com/office/drawing/2014/main" id="{E00AE65B-A9A8-45F6-A3AB-82870C961CB4}"/>
              </a:ext>
            </a:extLst>
          </p:cNvPr>
          <p:cNvSpPr>
            <a:spLocks noChangeArrowheads="1"/>
          </p:cNvSpPr>
          <p:nvPr/>
        </p:nvSpPr>
        <p:spPr bwMode="auto">
          <a:xfrm>
            <a:off x="2500313" y="3273946"/>
            <a:ext cx="621506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b="1" i="0" dirty="0">
                <a:solidFill>
                  <a:srgbClr val="FF0000"/>
                </a:solidFill>
                <a:effectLst/>
                <a:latin typeface="宋体" panose="02010600030101010101" pitchFamily="2" charset="-122"/>
              </a:rPr>
              <a:t>谭志虎</a:t>
            </a:r>
            <a:r>
              <a:rPr lang="zh-CN" altLang="en-US" sz="1600" b="1" i="0" dirty="0">
                <a:effectLst/>
                <a:latin typeface="宋体" panose="02010600030101010101" pitchFamily="2" charset="-122"/>
              </a:rPr>
              <a:t>，华中科技大学计算机科学与技术学院教授、副院长，数据计算机学院存储所副所长。</a:t>
            </a:r>
            <a:r>
              <a:rPr lang="en-US" altLang="zh-CN" sz="1600" b="1" i="0" dirty="0">
                <a:effectLst/>
                <a:latin typeface="宋体" panose="02010600030101010101" pitchFamily="2" charset="-122"/>
              </a:rPr>
              <a:t>1996</a:t>
            </a:r>
            <a:r>
              <a:rPr lang="zh-CN" altLang="en-US" sz="1600" b="1" i="0" dirty="0">
                <a:effectLst/>
                <a:latin typeface="宋体" panose="02010600030101010101" pitchFamily="2" charset="-122"/>
              </a:rPr>
              <a:t>年本科毕业于华中理工大学计算机及应用专业，</a:t>
            </a:r>
            <a:r>
              <a:rPr lang="en-US" altLang="zh-CN" sz="1600" b="1" i="0" dirty="0">
                <a:effectLst/>
                <a:latin typeface="宋体" panose="02010600030101010101" pitchFamily="2" charset="-122"/>
              </a:rPr>
              <a:t>1999</a:t>
            </a:r>
            <a:r>
              <a:rPr lang="zh-CN" altLang="en-US" sz="1600" b="1" i="0" dirty="0">
                <a:effectLst/>
                <a:latin typeface="宋体" panose="02010600030101010101" pitchFamily="2" charset="-122"/>
              </a:rPr>
              <a:t>年硕士毕业于华中理工大学计算机系统结构专业，</a:t>
            </a:r>
            <a:r>
              <a:rPr lang="en-US" altLang="zh-CN" sz="1600" b="1" i="0" dirty="0">
                <a:effectLst/>
                <a:latin typeface="宋体" panose="02010600030101010101" pitchFamily="2" charset="-122"/>
              </a:rPr>
              <a:t>2008</a:t>
            </a:r>
            <a:r>
              <a:rPr lang="zh-CN" altLang="en-US" sz="1600" b="1" i="0" dirty="0">
                <a:effectLst/>
                <a:latin typeface="宋体" panose="02010600030101010101" pitchFamily="2" charset="-122"/>
              </a:rPr>
              <a:t>年获计算机系统结构博士学位。</a:t>
            </a:r>
            <a:r>
              <a:rPr lang="en-US" altLang="zh-CN" sz="1600" b="1" i="0" dirty="0">
                <a:effectLst/>
                <a:latin typeface="宋体" panose="02010600030101010101" pitchFamily="2" charset="-122"/>
              </a:rPr>
              <a:t>1999-2002</a:t>
            </a:r>
            <a:r>
              <a:rPr lang="zh-CN" altLang="en-US" sz="1600" b="1" i="0" dirty="0">
                <a:effectLst/>
                <a:latin typeface="宋体" panose="02010600030101010101" pitchFamily="2" charset="-122"/>
              </a:rPr>
              <a:t>年担任武汉东湖存储技术有限公司研发总监，</a:t>
            </a:r>
            <a:r>
              <a:rPr lang="en-US" altLang="zh-CN" sz="1600" b="1" i="0" dirty="0">
                <a:effectLst/>
                <a:latin typeface="宋体" panose="02010600030101010101" pitchFamily="2" charset="-122"/>
              </a:rPr>
              <a:t>2002</a:t>
            </a:r>
            <a:r>
              <a:rPr lang="zh-CN" altLang="en-US" sz="1600" b="1" i="0" dirty="0">
                <a:effectLst/>
                <a:latin typeface="宋体" panose="02010600030101010101" pitchFamily="2" charset="-122"/>
              </a:rPr>
              <a:t>年进入华中科技大学任教，</a:t>
            </a:r>
            <a:r>
              <a:rPr lang="en-US" altLang="zh-CN" sz="1600" b="1" i="0" dirty="0">
                <a:effectLst/>
                <a:latin typeface="宋体" panose="02010600030101010101" pitchFamily="2" charset="-122"/>
              </a:rPr>
              <a:t>2012</a:t>
            </a:r>
            <a:r>
              <a:rPr lang="zh-CN" altLang="en-US" sz="1600" b="1" i="0" dirty="0">
                <a:effectLst/>
                <a:latin typeface="宋体" panose="02010600030101010101" pitchFamily="2" charset="-122"/>
              </a:rPr>
              <a:t>年</a:t>
            </a:r>
            <a:r>
              <a:rPr lang="en-US" altLang="zh-CN" sz="1600" b="1" i="0" dirty="0">
                <a:effectLst/>
                <a:latin typeface="宋体" panose="02010600030101010101" pitchFamily="2" charset="-122"/>
              </a:rPr>
              <a:t>8</a:t>
            </a:r>
            <a:r>
              <a:rPr lang="zh-CN" altLang="en-US" sz="1600" b="1" i="0" dirty="0">
                <a:effectLst/>
                <a:latin typeface="宋体" panose="02010600030101010101" pitchFamily="2" charset="-122"/>
              </a:rPr>
              <a:t>月到</a:t>
            </a:r>
            <a:r>
              <a:rPr lang="en-US" altLang="zh-CN" sz="1600" b="1" i="0" dirty="0">
                <a:effectLst/>
                <a:latin typeface="宋体" panose="02010600030101010101" pitchFamily="2" charset="-122"/>
              </a:rPr>
              <a:t>2013</a:t>
            </a:r>
            <a:r>
              <a:rPr lang="zh-CN" altLang="en-US" sz="1600" b="1" i="0" dirty="0">
                <a:effectLst/>
                <a:latin typeface="宋体" panose="02010600030101010101" pitchFamily="2" charset="-122"/>
              </a:rPr>
              <a:t>年</a:t>
            </a:r>
            <a:r>
              <a:rPr lang="en-US" altLang="zh-CN" sz="1600" b="1" i="0" dirty="0">
                <a:effectLst/>
                <a:latin typeface="宋体" panose="02010600030101010101" pitchFamily="2" charset="-122"/>
              </a:rPr>
              <a:t>7</a:t>
            </a:r>
            <a:r>
              <a:rPr lang="zh-CN" altLang="en-US" sz="1600" b="1" i="0" dirty="0">
                <a:effectLst/>
                <a:latin typeface="宋体" panose="02010600030101010101" pitchFamily="2" charset="-122"/>
              </a:rPr>
              <a:t>月期间在美国弗吉尼亚邦联大学做访问学者。主要研究领域包括大规模存储系统、存储可靠性，分布式存储等。担任</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课程组组长，主要承担</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计算机系统基础</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《Verilog</a:t>
            </a:r>
            <a:r>
              <a:rPr lang="zh-CN" altLang="en-US" sz="1600" b="1" i="0" dirty="0">
                <a:effectLst/>
                <a:latin typeface="宋体" panose="02010600030101010101" pitchFamily="2" charset="-122"/>
              </a:rPr>
              <a:t>语言</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计算机系统能力综合训练</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等课程的教学工作，开设有</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计算机组成原理</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计算机硬件系统设计</a:t>
            </a:r>
            <a:r>
              <a:rPr lang="en-US" altLang="zh-CN" sz="1600" b="1" i="0" dirty="0">
                <a:effectLst/>
                <a:latin typeface="宋体" panose="02010600030101010101" pitchFamily="2" charset="-122"/>
              </a:rPr>
              <a:t>》</a:t>
            </a:r>
            <a:r>
              <a:rPr lang="zh-CN" altLang="en-US" sz="1600" b="1" i="0" dirty="0">
                <a:effectLst/>
                <a:latin typeface="宋体" panose="02010600030101010101" pitchFamily="2" charset="-122"/>
              </a:rPr>
              <a:t>两门慕课课程。主持省部级教改项目</a:t>
            </a:r>
            <a:r>
              <a:rPr lang="en-US" altLang="zh-CN" sz="1600" b="1" i="0" dirty="0">
                <a:effectLst/>
                <a:latin typeface="宋体" panose="02010600030101010101" pitchFamily="2" charset="-122"/>
              </a:rPr>
              <a:t>5</a:t>
            </a:r>
            <a:r>
              <a:rPr lang="zh-CN" altLang="en-US" sz="1600" b="1" i="0" dirty="0">
                <a:effectLst/>
                <a:latin typeface="宋体" panose="02010600030101010101" pitchFamily="2" charset="-122"/>
              </a:rPr>
              <a:t>项，发表类教研论文</a:t>
            </a:r>
            <a:r>
              <a:rPr lang="en-US" altLang="zh-CN" sz="1600" b="1" i="0" dirty="0">
                <a:effectLst/>
                <a:latin typeface="宋体" panose="02010600030101010101" pitchFamily="2" charset="-122"/>
              </a:rPr>
              <a:t>8</a:t>
            </a:r>
            <a:r>
              <a:rPr lang="zh-CN" altLang="en-US" sz="1600" b="1" i="0" dirty="0">
                <a:effectLst/>
                <a:latin typeface="宋体" panose="02010600030101010101" pitchFamily="2" charset="-122"/>
              </a:rPr>
              <a:t>篇，先后获湖北省教学成果一等奖，校实验技术成果一等奖，宝钢优秀教师奖，校教学名师奖，校教师教学竞赛一等奖，教学质量一等奖，课堂教学卓越奖。</a:t>
            </a:r>
            <a:endParaRPr lang="zh-CN" altLang="en-US" sz="2800" b="1" dirty="0"/>
          </a:p>
        </p:txBody>
      </p:sp>
      <p:pic>
        <p:nvPicPr>
          <p:cNvPr id="1026" name="Picture 2">
            <a:extLst>
              <a:ext uri="{FF2B5EF4-FFF2-40B4-BE49-F238E27FC236}">
                <a16:creationId xmlns:a16="http://schemas.microsoft.com/office/drawing/2014/main" id="{FC640763-F2C3-48D8-99DB-4254A69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68005"/>
            <a:ext cx="2028825"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C7D8AAB-A3E6-445F-874E-33F2DF943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725" y="764704"/>
            <a:ext cx="1623641" cy="2246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A84CAA-437F-4AC4-9221-F6F892284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032" y="3262842"/>
            <a:ext cx="2984670" cy="2436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6C8A0C-A259-42D5-A0CF-1337901A5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64" y="257240"/>
            <a:ext cx="3453408" cy="27617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E32627-10BB-47FF-BAEF-F954E68F0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15" y="548680"/>
            <a:ext cx="35909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80665E3-F9BD-483D-8A45-0A1D5EAB3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64" y="3262842"/>
            <a:ext cx="4104456" cy="245886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C89330A-2B7C-46C6-A760-2C203B3F15B0}"/>
              </a:ext>
            </a:extLst>
          </p:cNvPr>
          <p:cNvSpPr txBox="1"/>
          <p:nvPr/>
        </p:nvSpPr>
        <p:spPr>
          <a:xfrm>
            <a:off x="3316392" y="2187947"/>
            <a:ext cx="1440160" cy="830997"/>
          </a:xfrm>
          <a:prstGeom prst="rect">
            <a:avLst/>
          </a:prstGeom>
          <a:noFill/>
        </p:spPr>
        <p:txBody>
          <a:bodyPr wrap="square" rtlCol="0">
            <a:spAutoFit/>
          </a:bodyPr>
          <a:lstStyle/>
          <a:p>
            <a:r>
              <a:rPr lang="zh-CN" altLang="en-US" sz="4800" b="1" dirty="0"/>
              <a:t>晶圆</a:t>
            </a:r>
          </a:p>
        </p:txBody>
      </p:sp>
      <p:sp>
        <p:nvSpPr>
          <p:cNvPr id="3" name="文本框 2">
            <a:extLst>
              <a:ext uri="{FF2B5EF4-FFF2-40B4-BE49-F238E27FC236}">
                <a16:creationId xmlns:a16="http://schemas.microsoft.com/office/drawing/2014/main" id="{86603DBD-F521-48CF-9D11-DB53529653E4}"/>
              </a:ext>
            </a:extLst>
          </p:cNvPr>
          <p:cNvSpPr txBox="1"/>
          <p:nvPr/>
        </p:nvSpPr>
        <p:spPr>
          <a:xfrm>
            <a:off x="2751826" y="4399739"/>
            <a:ext cx="1800200" cy="369332"/>
          </a:xfrm>
          <a:prstGeom prst="rect">
            <a:avLst/>
          </a:prstGeom>
          <a:noFill/>
        </p:spPr>
        <p:txBody>
          <a:bodyPr wrap="square" rtlCol="0">
            <a:spAutoFit/>
          </a:bodyPr>
          <a:lstStyle/>
          <a:p>
            <a:r>
              <a:rPr lang="en-US" altLang="zh-CN" b="1" dirty="0"/>
              <a:t>12</a:t>
            </a:r>
            <a:r>
              <a:rPr lang="zh-CN" altLang="en-US" b="1" dirty="0"/>
              <a:t>英寸</a:t>
            </a:r>
          </a:p>
        </p:txBody>
      </p:sp>
      <p:sp>
        <p:nvSpPr>
          <p:cNvPr id="8" name="文本框 7">
            <a:extLst>
              <a:ext uri="{FF2B5EF4-FFF2-40B4-BE49-F238E27FC236}">
                <a16:creationId xmlns:a16="http://schemas.microsoft.com/office/drawing/2014/main" id="{2286DEF4-159C-43EA-8B36-3DA1FD4E5715}"/>
              </a:ext>
            </a:extLst>
          </p:cNvPr>
          <p:cNvSpPr txBox="1"/>
          <p:nvPr/>
        </p:nvSpPr>
        <p:spPr>
          <a:xfrm>
            <a:off x="7380312" y="4077072"/>
            <a:ext cx="936104" cy="369332"/>
          </a:xfrm>
          <a:prstGeom prst="rect">
            <a:avLst/>
          </a:prstGeom>
          <a:noFill/>
        </p:spPr>
        <p:txBody>
          <a:bodyPr wrap="square" rtlCol="0">
            <a:spAutoFit/>
          </a:bodyPr>
          <a:lstStyle/>
          <a:p>
            <a:pPr algn="ctr"/>
            <a:r>
              <a:rPr lang="en-US" altLang="zh-CN" b="1" dirty="0"/>
              <a:t>12</a:t>
            </a:r>
            <a:r>
              <a:rPr lang="zh-CN" altLang="en-US" b="1" dirty="0"/>
              <a:t>英寸</a:t>
            </a:r>
          </a:p>
        </p:txBody>
      </p:sp>
      <p:sp>
        <p:nvSpPr>
          <p:cNvPr id="9" name="文本框 8">
            <a:extLst>
              <a:ext uri="{FF2B5EF4-FFF2-40B4-BE49-F238E27FC236}">
                <a16:creationId xmlns:a16="http://schemas.microsoft.com/office/drawing/2014/main" id="{79E69116-BA21-4503-8A4C-5341CB869BC5}"/>
              </a:ext>
            </a:extLst>
          </p:cNvPr>
          <p:cNvSpPr txBox="1"/>
          <p:nvPr/>
        </p:nvSpPr>
        <p:spPr>
          <a:xfrm>
            <a:off x="6372200" y="4302388"/>
            <a:ext cx="936104" cy="369332"/>
          </a:xfrm>
          <a:prstGeom prst="rect">
            <a:avLst/>
          </a:prstGeom>
          <a:noFill/>
        </p:spPr>
        <p:txBody>
          <a:bodyPr wrap="square" rtlCol="0">
            <a:spAutoFit/>
          </a:bodyPr>
          <a:lstStyle/>
          <a:p>
            <a:pPr algn="ctr"/>
            <a:r>
              <a:rPr lang="en-US" altLang="zh-CN" b="1" dirty="0"/>
              <a:t>8</a:t>
            </a:r>
            <a:r>
              <a:rPr lang="zh-CN" altLang="en-US" b="1" dirty="0"/>
              <a:t>英寸</a:t>
            </a:r>
          </a:p>
        </p:txBody>
      </p:sp>
      <p:sp>
        <p:nvSpPr>
          <p:cNvPr id="10" name="文本框 9">
            <a:extLst>
              <a:ext uri="{FF2B5EF4-FFF2-40B4-BE49-F238E27FC236}">
                <a16:creationId xmlns:a16="http://schemas.microsoft.com/office/drawing/2014/main" id="{B442FFDA-9CCD-43CE-A266-0D4D6CFA6DA7}"/>
              </a:ext>
            </a:extLst>
          </p:cNvPr>
          <p:cNvSpPr txBox="1"/>
          <p:nvPr/>
        </p:nvSpPr>
        <p:spPr>
          <a:xfrm>
            <a:off x="5724128" y="4797152"/>
            <a:ext cx="936104" cy="369332"/>
          </a:xfrm>
          <a:prstGeom prst="rect">
            <a:avLst/>
          </a:prstGeom>
          <a:noFill/>
        </p:spPr>
        <p:txBody>
          <a:bodyPr wrap="square" rtlCol="0">
            <a:spAutoFit/>
          </a:bodyPr>
          <a:lstStyle/>
          <a:p>
            <a:pPr algn="ctr"/>
            <a:r>
              <a:rPr lang="en-US" altLang="zh-CN" b="1" dirty="0"/>
              <a:t>6</a:t>
            </a:r>
            <a:r>
              <a:rPr lang="zh-CN" altLang="en-US" b="1" dirty="0"/>
              <a:t>英寸</a:t>
            </a:r>
          </a:p>
        </p:txBody>
      </p:sp>
      <p:sp>
        <p:nvSpPr>
          <p:cNvPr id="11" name="文本框 10">
            <a:extLst>
              <a:ext uri="{FF2B5EF4-FFF2-40B4-BE49-F238E27FC236}">
                <a16:creationId xmlns:a16="http://schemas.microsoft.com/office/drawing/2014/main" id="{4908BC6E-BD92-4415-A04E-1CF252872340}"/>
              </a:ext>
            </a:extLst>
          </p:cNvPr>
          <p:cNvSpPr txBox="1"/>
          <p:nvPr/>
        </p:nvSpPr>
        <p:spPr>
          <a:xfrm>
            <a:off x="1259632" y="1412776"/>
            <a:ext cx="1800200" cy="369332"/>
          </a:xfrm>
          <a:prstGeom prst="rect">
            <a:avLst/>
          </a:prstGeom>
          <a:noFill/>
        </p:spPr>
        <p:txBody>
          <a:bodyPr wrap="square" rtlCol="0">
            <a:spAutoFit/>
          </a:bodyPr>
          <a:lstStyle/>
          <a:p>
            <a:r>
              <a:rPr lang="en-US" altLang="zh-CN" b="1" dirty="0"/>
              <a:t>12</a:t>
            </a:r>
            <a:r>
              <a:rPr lang="zh-CN" altLang="en-US" b="1" dirty="0"/>
              <a:t>英寸</a:t>
            </a:r>
            <a:r>
              <a:rPr lang="en-US" altLang="zh-CN" b="1" dirty="0"/>
              <a:t>=30.48cm</a:t>
            </a:r>
            <a:endParaRPr lang="zh-CN" altLang="en-US" b="1" dirty="0"/>
          </a:p>
        </p:txBody>
      </p:sp>
      <p:sp>
        <p:nvSpPr>
          <p:cNvPr id="12" name="文本框 11">
            <a:extLst>
              <a:ext uri="{FF2B5EF4-FFF2-40B4-BE49-F238E27FC236}">
                <a16:creationId xmlns:a16="http://schemas.microsoft.com/office/drawing/2014/main" id="{2D020B50-E761-490D-B916-9E81F07F8F11}"/>
              </a:ext>
            </a:extLst>
          </p:cNvPr>
          <p:cNvSpPr txBox="1"/>
          <p:nvPr/>
        </p:nvSpPr>
        <p:spPr>
          <a:xfrm>
            <a:off x="6228184" y="1268760"/>
            <a:ext cx="1800200" cy="369332"/>
          </a:xfrm>
          <a:prstGeom prst="rect">
            <a:avLst/>
          </a:prstGeom>
          <a:noFill/>
        </p:spPr>
        <p:txBody>
          <a:bodyPr wrap="square" rtlCol="0">
            <a:spAutoFit/>
          </a:bodyPr>
          <a:lstStyle/>
          <a:p>
            <a:r>
              <a:rPr lang="en-US" altLang="zh-CN" b="1" dirty="0"/>
              <a:t>12</a:t>
            </a:r>
            <a:r>
              <a:rPr lang="zh-CN" altLang="en-US" b="1" dirty="0"/>
              <a:t>英寸</a:t>
            </a:r>
          </a:p>
        </p:txBody>
      </p:sp>
      <p:sp>
        <p:nvSpPr>
          <p:cNvPr id="4" name="矩形 3">
            <a:extLst>
              <a:ext uri="{FF2B5EF4-FFF2-40B4-BE49-F238E27FC236}">
                <a16:creationId xmlns:a16="http://schemas.microsoft.com/office/drawing/2014/main" id="{24D5E174-819A-44F5-9534-62604FF054FC}"/>
              </a:ext>
            </a:extLst>
          </p:cNvPr>
          <p:cNvSpPr/>
          <p:nvPr/>
        </p:nvSpPr>
        <p:spPr>
          <a:xfrm>
            <a:off x="583064" y="6149866"/>
            <a:ext cx="7949376" cy="646331"/>
          </a:xfrm>
          <a:prstGeom prst="rect">
            <a:avLst/>
          </a:prstGeom>
        </p:spPr>
        <p:txBody>
          <a:bodyPr wrap="square">
            <a:spAutoFit/>
          </a:bodyPr>
          <a:lstStyle/>
          <a:p>
            <a:r>
              <a:rPr lang="zh-CN" altLang="en-US" dirty="0"/>
              <a:t>《大话集成电路26》造芯的晶圆：制作虽难，但比光刻容易？ - 知乎  https://www.zhihu.com/zvideo/1525043144832167936</a:t>
            </a:r>
          </a:p>
        </p:txBody>
      </p:sp>
    </p:spTree>
    <p:extLst>
      <p:ext uri="{BB962C8B-B14F-4D97-AF65-F5344CB8AC3E}">
        <p14:creationId xmlns:p14="http://schemas.microsoft.com/office/powerpoint/2010/main" val="176262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A0DDF1-2A90-4C67-A06D-DB0904701D9A}"/>
              </a:ext>
            </a:extLst>
          </p:cNvPr>
          <p:cNvPicPr>
            <a:picLocks noChangeAspect="1"/>
          </p:cNvPicPr>
          <p:nvPr/>
        </p:nvPicPr>
        <p:blipFill>
          <a:blip r:embed="rId2"/>
          <a:stretch>
            <a:fillRect/>
          </a:stretch>
        </p:blipFill>
        <p:spPr>
          <a:xfrm>
            <a:off x="1403647" y="404664"/>
            <a:ext cx="6336704" cy="4719187"/>
          </a:xfrm>
          <a:prstGeom prst="rect">
            <a:avLst/>
          </a:prstGeom>
        </p:spPr>
      </p:pic>
      <p:sp>
        <p:nvSpPr>
          <p:cNvPr id="2" name="文本框 1">
            <a:extLst>
              <a:ext uri="{FF2B5EF4-FFF2-40B4-BE49-F238E27FC236}">
                <a16:creationId xmlns:a16="http://schemas.microsoft.com/office/drawing/2014/main" id="{A86435A0-3179-4D70-A632-24A9DE7A5B5D}"/>
              </a:ext>
            </a:extLst>
          </p:cNvPr>
          <p:cNvSpPr txBox="1"/>
          <p:nvPr/>
        </p:nvSpPr>
        <p:spPr>
          <a:xfrm>
            <a:off x="1187624" y="2636912"/>
            <a:ext cx="1112805" cy="461665"/>
          </a:xfrm>
          <a:prstGeom prst="rect">
            <a:avLst/>
          </a:prstGeom>
          <a:noFill/>
        </p:spPr>
        <p:txBody>
          <a:bodyPr wrap="none" rtlCol="0">
            <a:spAutoFit/>
          </a:bodyPr>
          <a:lstStyle/>
          <a:p>
            <a:r>
              <a:rPr lang="zh-CN" altLang="en-US" sz="2400" b="1" dirty="0">
                <a:solidFill>
                  <a:srgbClr val="FF0000"/>
                </a:solidFill>
              </a:rPr>
              <a:t>光刻机</a:t>
            </a:r>
          </a:p>
        </p:txBody>
      </p:sp>
      <p:sp>
        <p:nvSpPr>
          <p:cNvPr id="3" name="矩形 2">
            <a:extLst>
              <a:ext uri="{FF2B5EF4-FFF2-40B4-BE49-F238E27FC236}">
                <a16:creationId xmlns:a16="http://schemas.microsoft.com/office/drawing/2014/main" id="{CEDA83E7-BA43-4312-9C58-F100AC199F62}"/>
              </a:ext>
            </a:extLst>
          </p:cNvPr>
          <p:cNvSpPr/>
          <p:nvPr/>
        </p:nvSpPr>
        <p:spPr>
          <a:xfrm>
            <a:off x="899592" y="5330824"/>
            <a:ext cx="7416823"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a:highlight>
                  <a:srgbClr val="FFFF00"/>
                </a:highlight>
              </a:rPr>
              <a:t>《大话集成电路39》中国集成电路工业发展史：筚路蓝缕，波澜壮阔 - 知乎  </a:t>
            </a:r>
            <a:r>
              <a:rPr lang="zh-CN" altLang="en-US" sz="1600" dirty="0">
                <a:highlight>
                  <a:srgbClr val="FFFF00"/>
                </a:highlight>
                <a:hlinkClick r:id="rId3"/>
              </a:rPr>
              <a:t>https://www.zhihu.com/zvideo/1541347001169534976</a:t>
            </a:r>
            <a:endParaRPr lang="en-US" altLang="zh-CN" sz="1600" dirty="0">
              <a:highlight>
                <a:srgbClr val="FFFF00"/>
              </a:highlight>
            </a:endParaRPr>
          </a:p>
          <a:p>
            <a:pPr marL="285750" indent="-285750">
              <a:buFont typeface="Arial" panose="020B0604020202020204" pitchFamily="34" charset="0"/>
              <a:buChar char="•"/>
            </a:pPr>
            <a:r>
              <a:rPr lang="en-US" altLang="zh-CN" sz="1600" dirty="0">
                <a:highlight>
                  <a:srgbClr val="FFFF00"/>
                </a:highlight>
                <a:hlinkClick r:id="rId4">
                  <a:extLst>
                    <a:ext uri="{A12FA001-AC4F-418D-AE19-62706E023703}">
                      <ahyp:hlinkClr xmlns:ahyp="http://schemas.microsoft.com/office/drawing/2018/hyperlinkcolor" val="tx"/>
                    </a:ext>
                  </a:extLst>
                </a:hlinkClick>
              </a:rPr>
              <a:t>《</a:t>
            </a:r>
            <a:r>
              <a:rPr lang="zh-CN" altLang="en-US" sz="1600" dirty="0">
                <a:highlight>
                  <a:srgbClr val="FFFF00"/>
                </a:highlight>
                <a:hlinkClick r:id="rId4">
                  <a:extLst>
                    <a:ext uri="{A12FA001-AC4F-418D-AE19-62706E023703}">
                      <ahyp:hlinkClr xmlns:ahyp="http://schemas.microsoft.com/office/drawing/2018/hyperlinkcolor" val="tx"/>
                    </a:ext>
                  </a:extLst>
                </a:hlinkClick>
              </a:rPr>
              <a:t>大话集成电路</a:t>
            </a:r>
            <a:r>
              <a:rPr lang="en-US" altLang="zh-CN" sz="1600" dirty="0">
                <a:highlight>
                  <a:srgbClr val="FFFF00"/>
                </a:highlight>
                <a:hlinkClick r:id="rId4">
                  <a:extLst>
                    <a:ext uri="{A12FA001-AC4F-418D-AE19-62706E023703}">
                      <ahyp:hlinkClr xmlns:ahyp="http://schemas.microsoft.com/office/drawing/2018/hyperlinkcolor" val="tx"/>
                    </a:ext>
                  </a:extLst>
                </a:hlinkClick>
              </a:rPr>
              <a:t>》07-</a:t>
            </a:r>
            <a:r>
              <a:rPr lang="zh-CN" altLang="en-US" sz="1600" dirty="0">
                <a:highlight>
                  <a:srgbClr val="FFFF00"/>
                </a:highlight>
                <a:hlinkClick r:id="rId4">
                  <a:extLst>
                    <a:ext uri="{A12FA001-AC4F-418D-AE19-62706E023703}">
                      <ahyp:hlinkClr xmlns:ahyp="http://schemas.microsoft.com/office/drawing/2018/hyperlinkcolor" val="tx"/>
                    </a:ext>
                  </a:extLst>
                </a:hlinkClick>
              </a:rPr>
              <a:t>芯片制造：卡脖子到底卡在哪？ </a:t>
            </a:r>
            <a:r>
              <a:rPr lang="en-US" altLang="zh-CN" sz="1600" dirty="0">
                <a:highlight>
                  <a:srgbClr val="FFFF00"/>
                </a:highlight>
                <a:hlinkClick r:id="rId4">
                  <a:extLst>
                    <a:ext uri="{A12FA001-AC4F-418D-AE19-62706E023703}">
                      <ahyp:hlinkClr xmlns:ahyp="http://schemas.microsoft.com/office/drawing/2018/hyperlinkcolor" val="tx"/>
                    </a:ext>
                  </a:extLst>
                </a:hlinkClick>
              </a:rPr>
              <a:t>- </a:t>
            </a:r>
            <a:r>
              <a:rPr lang="zh-CN" altLang="en-US" sz="1600" dirty="0">
                <a:highlight>
                  <a:srgbClr val="FFFF00"/>
                </a:highlight>
                <a:hlinkClick r:id="rId4">
                  <a:extLst>
                    <a:ext uri="{A12FA001-AC4F-418D-AE19-62706E023703}">
                      <ahyp:hlinkClr xmlns:ahyp="http://schemas.microsoft.com/office/drawing/2018/hyperlinkcolor" val="tx"/>
                    </a:ext>
                  </a:extLst>
                </a:hlinkClick>
              </a:rPr>
              <a:t>知乎 </a:t>
            </a:r>
            <a:r>
              <a:rPr lang="en-US" altLang="zh-CN" sz="1600" dirty="0">
                <a:highlight>
                  <a:srgbClr val="FFFF00"/>
                </a:highlight>
                <a:hlinkClick r:id="rId4">
                  <a:extLst>
                    <a:ext uri="{A12FA001-AC4F-418D-AE19-62706E023703}">
                      <ahyp:hlinkClr xmlns:ahyp="http://schemas.microsoft.com/office/drawing/2018/hyperlinkcolor" val="tx"/>
                    </a:ext>
                  </a:extLst>
                </a:hlinkClick>
              </a:rPr>
              <a:t>(zhihu.com)</a:t>
            </a:r>
            <a:endParaRPr lang="en-US" altLang="zh-CN" sz="1600" dirty="0">
              <a:highlight>
                <a:srgbClr val="FFFF00"/>
              </a:highlight>
            </a:endParaRPr>
          </a:p>
          <a:p>
            <a:endParaRPr lang="en-US" altLang="zh-CN" sz="1600" dirty="0">
              <a:highlight>
                <a:srgbClr val="FFFF00"/>
              </a:highlight>
            </a:endParaRPr>
          </a:p>
        </p:txBody>
      </p:sp>
    </p:spTree>
    <p:extLst>
      <p:ext uri="{BB962C8B-B14F-4D97-AF65-F5344CB8AC3E}">
        <p14:creationId xmlns:p14="http://schemas.microsoft.com/office/powerpoint/2010/main" val="1762311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F8446-4F17-257D-FBFD-061C38BEBD9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2C79761-104E-192D-1B02-579FDDF4B37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9CC9800-E722-3350-9E4A-8757A329937F}"/>
              </a:ext>
            </a:extLst>
          </p:cNvPr>
          <p:cNvPicPr>
            <a:picLocks noChangeAspect="1"/>
          </p:cNvPicPr>
          <p:nvPr/>
        </p:nvPicPr>
        <p:blipFill>
          <a:blip r:embed="rId2"/>
          <a:stretch>
            <a:fillRect/>
          </a:stretch>
        </p:blipFill>
        <p:spPr>
          <a:xfrm>
            <a:off x="182591" y="116633"/>
            <a:ext cx="8456599" cy="6741368"/>
          </a:xfrm>
          <a:prstGeom prst="rect">
            <a:avLst/>
          </a:prstGeom>
        </p:spPr>
      </p:pic>
      <p:sp>
        <p:nvSpPr>
          <p:cNvPr id="6" name="文本框 5">
            <a:extLst>
              <a:ext uri="{FF2B5EF4-FFF2-40B4-BE49-F238E27FC236}">
                <a16:creationId xmlns:a16="http://schemas.microsoft.com/office/drawing/2014/main" id="{D7440A8C-3428-8094-0838-8ED68EAAD5B7}"/>
              </a:ext>
            </a:extLst>
          </p:cNvPr>
          <p:cNvSpPr txBox="1"/>
          <p:nvPr/>
        </p:nvSpPr>
        <p:spPr>
          <a:xfrm>
            <a:off x="3635896" y="692696"/>
            <a:ext cx="1696298" cy="369332"/>
          </a:xfrm>
          <a:prstGeom prst="rect">
            <a:avLst/>
          </a:prstGeom>
          <a:solidFill>
            <a:srgbClr val="FFFF00"/>
          </a:solidFill>
        </p:spPr>
        <p:txBody>
          <a:bodyPr wrap="none" rtlCol="0">
            <a:spAutoFit/>
          </a:bodyPr>
          <a:lstStyle/>
          <a:p>
            <a:r>
              <a:rPr lang="en-US" altLang="zh-CN" b="1" dirty="0"/>
              <a:t>2023</a:t>
            </a:r>
            <a:r>
              <a:rPr lang="zh-CN" altLang="en-US" b="1" dirty="0"/>
              <a:t>年</a:t>
            </a:r>
            <a:r>
              <a:rPr lang="en-US" altLang="zh-CN" b="1" dirty="0"/>
              <a:t>1</a:t>
            </a:r>
            <a:r>
              <a:rPr lang="zh-CN" altLang="en-US" b="1" dirty="0"/>
              <a:t>月</a:t>
            </a:r>
            <a:r>
              <a:rPr lang="en-US" altLang="zh-CN" b="1" dirty="0"/>
              <a:t>31</a:t>
            </a:r>
            <a:r>
              <a:rPr lang="zh-CN" altLang="en-US" b="1" dirty="0"/>
              <a:t>日</a:t>
            </a:r>
          </a:p>
        </p:txBody>
      </p:sp>
      <p:sp>
        <p:nvSpPr>
          <p:cNvPr id="4" name="矩形 3">
            <a:extLst>
              <a:ext uri="{FF2B5EF4-FFF2-40B4-BE49-F238E27FC236}">
                <a16:creationId xmlns:a16="http://schemas.microsoft.com/office/drawing/2014/main" id="{93481C61-4554-4E62-BB2C-71C19386C806}"/>
              </a:ext>
            </a:extLst>
          </p:cNvPr>
          <p:cNvSpPr/>
          <p:nvPr/>
        </p:nvSpPr>
        <p:spPr>
          <a:xfrm>
            <a:off x="6065089" y="580770"/>
            <a:ext cx="2880320" cy="627723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73FCCAC-FBB4-43FE-A655-A1037917416A}"/>
              </a:ext>
            </a:extLst>
          </p:cNvPr>
          <p:cNvSpPr/>
          <p:nvPr/>
        </p:nvSpPr>
        <p:spPr>
          <a:xfrm>
            <a:off x="5671104" y="2293520"/>
            <a:ext cx="3306996" cy="4247317"/>
          </a:xfrm>
          <a:prstGeom prst="rect">
            <a:avLst/>
          </a:prstGeom>
        </p:spPr>
        <p:txBody>
          <a:bodyPr wrap="square">
            <a:spAutoFit/>
          </a:bodyPr>
          <a:lstStyle/>
          <a:p>
            <a:pPr marL="285750" indent="-285750">
              <a:buFont typeface="Arial" panose="020B0604020202020204" pitchFamily="34" charset="0"/>
              <a:buChar char="•"/>
            </a:pPr>
            <a:r>
              <a:rPr lang="zh-CN" altLang="en-US" dirty="0">
                <a:highlight>
                  <a:srgbClr val="FFFF00"/>
                </a:highlight>
              </a:rPr>
              <a:t>大话集成电路 </a:t>
            </a:r>
            <a:r>
              <a:rPr lang="en-US" altLang="zh-CN" dirty="0">
                <a:highlight>
                  <a:srgbClr val="FFFF00"/>
                </a:highlight>
              </a:rPr>
              <a:t>– </a:t>
            </a:r>
            <a:r>
              <a:rPr lang="zh-CN" altLang="en-US" dirty="0">
                <a:highlight>
                  <a:srgbClr val="FFFF00"/>
                </a:highlight>
              </a:rPr>
              <a:t>我国为何造不出光刻机</a:t>
            </a:r>
            <a:endParaRPr lang="en-US" altLang="zh-CN" dirty="0">
              <a:highlight>
                <a:srgbClr val="FFFF00"/>
              </a:highlight>
            </a:endParaRPr>
          </a:p>
          <a:p>
            <a:pPr marL="285750" indent="-285750">
              <a:buFont typeface="Arial" panose="020B0604020202020204" pitchFamily="34" charset="0"/>
              <a:buChar char="•"/>
            </a:pPr>
            <a:endParaRPr lang="en-US" altLang="zh-CN" dirty="0">
              <a:highlight>
                <a:srgbClr val="FFFF00"/>
              </a:highlight>
            </a:endParaRPr>
          </a:p>
          <a:p>
            <a:pPr marL="285750" indent="-285750">
              <a:buFont typeface="Arial" panose="020B0604020202020204" pitchFamily="34" charset="0"/>
              <a:buChar char="•"/>
            </a:pPr>
            <a:endParaRPr lang="en-US" altLang="zh-CN" dirty="0">
              <a:highlight>
                <a:srgbClr val="FFFF00"/>
              </a:highlight>
            </a:endParaRPr>
          </a:p>
          <a:p>
            <a:pPr marL="285750" indent="-285750">
              <a:buFont typeface="Arial" panose="020B0604020202020204" pitchFamily="34" charset="0"/>
              <a:buChar char="•"/>
            </a:pPr>
            <a:r>
              <a:rPr lang="en-US" altLang="zh-CN" dirty="0">
                <a:hlinkClick r:id="rId3"/>
              </a:rPr>
              <a:t>https://www.zhihu.com/zvideo/1540261072384090112</a:t>
            </a:r>
            <a:endParaRPr lang="en-US" altLang="zh-CN" dirty="0"/>
          </a:p>
          <a:p>
            <a:pPr marL="285750" indent="-285750">
              <a:buFont typeface="Arial" panose="020B0604020202020204" pitchFamily="34" charset="0"/>
              <a:buChar char="•"/>
            </a:pPr>
            <a:r>
              <a:rPr lang="zh-CN" altLang="en-US" dirty="0"/>
              <a:t>倒不起的台积电</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4"/>
              </a:rPr>
              <a:t>https://www.zhihu.com/zvideo/1526134414010908672</a:t>
            </a:r>
            <a:endParaRPr lang="en-US" altLang="zh-CN" dirty="0"/>
          </a:p>
          <a:p>
            <a:pPr marL="285750" indent="-285750">
              <a:buFont typeface="Arial" panose="020B0604020202020204" pitchFamily="34" charset="0"/>
              <a:buChar char="•"/>
            </a:pPr>
            <a:r>
              <a:rPr lang="zh-CN" altLang="en-US" dirty="0"/>
              <a:t>中国芯片从</a:t>
            </a:r>
            <a:r>
              <a:rPr lang="en-US" altLang="zh-CN" dirty="0"/>
              <a:t>0-1</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5"/>
              </a:rPr>
              <a:t>https://www.zhihu.com/zvideo/1512374686512427009</a:t>
            </a:r>
            <a:endParaRPr lang="en-US" altLang="zh-CN" dirty="0"/>
          </a:p>
          <a:p>
            <a:pPr marL="285750" indent="-285750">
              <a:buFont typeface="Arial" panose="020B0604020202020204" pitchFamily="34" charset="0"/>
              <a:buChar char="•"/>
            </a:pPr>
            <a:r>
              <a:rPr lang="zh-CN" altLang="en-US" dirty="0"/>
              <a:t>造一台手机需要多少种芯片</a:t>
            </a:r>
            <a:endParaRPr lang="en-US" altLang="zh-CN" dirty="0">
              <a:highlight>
                <a:srgbClr val="FFFF00"/>
              </a:highlight>
            </a:endParaRPr>
          </a:p>
        </p:txBody>
      </p:sp>
    </p:spTree>
    <p:extLst>
      <p:ext uri="{BB962C8B-B14F-4D97-AF65-F5344CB8AC3E}">
        <p14:creationId xmlns:p14="http://schemas.microsoft.com/office/powerpoint/2010/main" val="3959872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548977"/>
            <a:ext cx="8229600" cy="6048375"/>
          </a:xfrm>
        </p:spPr>
        <p:txBody>
          <a:bodyPr rtlCol="0">
            <a:normAutofit/>
          </a:bodyPr>
          <a:lstStyle/>
          <a:p>
            <a:pPr eaLnBrk="1" fontAlgn="auto" hangingPunct="1">
              <a:spcAft>
                <a:spcPts val="0"/>
              </a:spcAft>
              <a:defRPr/>
            </a:pPr>
            <a:r>
              <a:rPr lang="en-US" altLang="zh-CN" b="1" dirty="0">
                <a:ea typeface="黑体" pitchFamily="49" charset="-122"/>
              </a:rPr>
              <a:t>1.1.4  </a:t>
            </a:r>
            <a:r>
              <a:rPr lang="zh-CN" altLang="en-US" b="1" dirty="0">
                <a:ea typeface="黑体" pitchFamily="49" charset="-122"/>
              </a:rPr>
              <a:t>我国计算机发展概况</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1958</a:t>
            </a:r>
            <a:r>
              <a:rPr lang="zh-CN" altLang="en-US" sz="1800" b="1" dirty="0"/>
              <a:t>年：第一台</a:t>
            </a:r>
            <a:r>
              <a:rPr lang="zh-CN" altLang="en-US" sz="1800" b="1" dirty="0">
                <a:solidFill>
                  <a:srgbClr val="FF0000"/>
                </a:solidFill>
              </a:rPr>
              <a:t>小型电子管数字计算机</a:t>
            </a:r>
            <a:r>
              <a:rPr lang="zh-CN" altLang="en-US" sz="1800" b="1" dirty="0"/>
              <a:t>（</a:t>
            </a:r>
            <a:r>
              <a:rPr lang="en-US" altLang="zh-CN" sz="1800" b="1" dirty="0"/>
              <a:t>103</a:t>
            </a:r>
            <a:r>
              <a:rPr lang="zh-CN" altLang="en-US" sz="1800" b="1" dirty="0"/>
              <a:t>计算机）。</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1959</a:t>
            </a:r>
            <a:r>
              <a:rPr lang="zh-CN" altLang="en-US" sz="1800" b="1" dirty="0"/>
              <a:t>年：第一台</a:t>
            </a:r>
            <a:r>
              <a:rPr lang="zh-CN" altLang="en-US" sz="1800" b="1" dirty="0">
                <a:solidFill>
                  <a:srgbClr val="FF0000"/>
                </a:solidFill>
              </a:rPr>
              <a:t>大型通用电子管数字计算机</a:t>
            </a:r>
            <a:r>
              <a:rPr lang="zh-CN" altLang="en-US" sz="1800" b="1" dirty="0"/>
              <a:t>（</a:t>
            </a:r>
            <a:r>
              <a:rPr lang="en-US" altLang="zh-CN" sz="1800" b="1" dirty="0"/>
              <a:t>104</a:t>
            </a:r>
            <a:r>
              <a:rPr lang="zh-CN" altLang="en-US" sz="1800" b="1" dirty="0"/>
              <a:t>计算机）。</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1964</a:t>
            </a:r>
            <a:r>
              <a:rPr lang="zh-CN" altLang="en-US" sz="1800" b="1" dirty="0"/>
              <a:t>年：第一台</a:t>
            </a:r>
            <a:r>
              <a:rPr lang="zh-CN" altLang="en-US" sz="1800" b="1" dirty="0">
                <a:solidFill>
                  <a:srgbClr val="FF0000"/>
                </a:solidFill>
              </a:rPr>
              <a:t>晶体管通用电子计算机</a:t>
            </a:r>
            <a:r>
              <a:rPr lang="zh-CN" altLang="en-US" sz="1800" b="1" dirty="0"/>
              <a:t>（</a:t>
            </a:r>
            <a:r>
              <a:rPr lang="en-US" altLang="zh-CN" sz="1800" b="1" dirty="0"/>
              <a:t>441-B</a:t>
            </a:r>
            <a:r>
              <a:rPr lang="zh-CN" altLang="en-US" sz="1800" b="1" dirty="0"/>
              <a:t>）。</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1965</a:t>
            </a:r>
            <a:r>
              <a:rPr lang="zh-CN" altLang="en-US" sz="1800" b="1" dirty="0"/>
              <a:t>年</a:t>
            </a:r>
            <a:r>
              <a:rPr lang="en-US" altLang="zh-CN" sz="1800" b="1" dirty="0"/>
              <a:t>6</a:t>
            </a:r>
            <a:r>
              <a:rPr lang="zh-CN" altLang="en-US" sz="1800" b="1" dirty="0"/>
              <a:t>月：全国产化的</a:t>
            </a:r>
            <a:r>
              <a:rPr lang="zh-CN" altLang="en-US" sz="1800" b="1" dirty="0">
                <a:solidFill>
                  <a:srgbClr val="FF0000"/>
                </a:solidFill>
              </a:rPr>
              <a:t>晶体管大型通用数字计算机</a:t>
            </a:r>
            <a:r>
              <a:rPr lang="zh-CN" altLang="en-US" sz="1800" b="1" dirty="0"/>
              <a:t>（</a:t>
            </a:r>
            <a:r>
              <a:rPr lang="en-US" altLang="zh-CN" sz="1800" b="1" dirty="0"/>
              <a:t>109</a:t>
            </a:r>
            <a:r>
              <a:rPr lang="zh-CN" altLang="en-US" sz="1800" b="1" dirty="0"/>
              <a:t>乙）。</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1971</a:t>
            </a:r>
            <a:r>
              <a:rPr lang="zh-CN" altLang="en-US" sz="1800" b="1" dirty="0"/>
              <a:t>年：第一台</a:t>
            </a:r>
            <a:r>
              <a:rPr lang="zh-CN" altLang="en-US" sz="1800" b="1" dirty="0">
                <a:solidFill>
                  <a:srgbClr val="FF0000"/>
                </a:solidFill>
              </a:rPr>
              <a:t>小规模集成电路通用数字电子计算机</a:t>
            </a:r>
            <a:r>
              <a:rPr lang="zh-CN" altLang="en-US" sz="1800" b="1" dirty="0"/>
              <a:t>（</a:t>
            </a:r>
            <a:r>
              <a:rPr lang="en-US" altLang="zh-CN" sz="1800" b="1" dirty="0"/>
              <a:t>111</a:t>
            </a:r>
            <a:r>
              <a:rPr lang="zh-CN" altLang="en-US" sz="1800" b="1" dirty="0"/>
              <a:t>机）。</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70</a:t>
            </a:r>
            <a:r>
              <a:rPr lang="zh-CN" altLang="en-US" sz="1800" b="1" dirty="0"/>
              <a:t>年代：</a:t>
            </a:r>
            <a:r>
              <a:rPr lang="en-US" altLang="zh-CN" sz="1800" b="1" dirty="0">
                <a:solidFill>
                  <a:srgbClr val="FF0000"/>
                </a:solidFill>
              </a:rPr>
              <a:t>DJS-130</a:t>
            </a:r>
            <a:r>
              <a:rPr lang="zh-CN" altLang="en-US" sz="1800" b="1" dirty="0">
                <a:solidFill>
                  <a:srgbClr val="FF0000"/>
                </a:solidFill>
              </a:rPr>
              <a:t>系列</a:t>
            </a:r>
            <a:r>
              <a:rPr lang="zh-CN" altLang="en-US" sz="1800" b="1" dirty="0"/>
              <a:t>小型机、</a:t>
            </a:r>
            <a:r>
              <a:rPr lang="en-US" altLang="zh-CN" sz="1800" b="1" dirty="0"/>
              <a:t>DJS-11</a:t>
            </a:r>
            <a:r>
              <a:rPr lang="zh-CN" altLang="en-US" sz="1800" b="1" dirty="0"/>
              <a:t>机（</a:t>
            </a:r>
            <a:r>
              <a:rPr lang="en-US" altLang="zh-CN" sz="1800" b="1" dirty="0"/>
              <a:t>150</a:t>
            </a:r>
            <a:r>
              <a:rPr lang="zh-CN" altLang="en-US" sz="1800" b="1" dirty="0"/>
              <a:t>机）、</a:t>
            </a:r>
            <a:r>
              <a:rPr lang="en-US" altLang="zh-CN" sz="1800" b="1" dirty="0"/>
              <a:t>180</a:t>
            </a:r>
            <a:r>
              <a:rPr lang="zh-CN" altLang="en-US" sz="1800" b="1" dirty="0"/>
              <a:t>系列小型机、</a:t>
            </a:r>
            <a:r>
              <a:rPr lang="en-US" altLang="zh-CN" sz="1800" b="1" dirty="0"/>
              <a:t>DJS-050</a:t>
            </a:r>
            <a:r>
              <a:rPr lang="zh-CN" altLang="en-US" sz="1800" b="1" dirty="0"/>
              <a:t>系列微机、</a:t>
            </a:r>
            <a:r>
              <a:rPr lang="en-US" altLang="zh-CN" sz="1800" b="1" dirty="0"/>
              <a:t>DJS-060</a:t>
            </a:r>
            <a:r>
              <a:rPr lang="zh-CN" altLang="en-US" sz="1800" b="1" dirty="0"/>
              <a:t>系列微机。</a:t>
            </a:r>
            <a:endParaRPr lang="en-US" altLang="zh-CN" sz="1800" b="1" dirty="0"/>
          </a:p>
          <a:p>
            <a:pPr lvl="1" eaLnBrk="1" fontAlgn="auto" hangingPunct="1">
              <a:spcAft>
                <a:spcPts val="0"/>
              </a:spcAft>
              <a:defRPr/>
            </a:pPr>
            <a:endParaRPr lang="en-US" altLang="zh-CN" sz="1800" b="1" dirty="0"/>
          </a:p>
        </p:txBody>
      </p:sp>
    </p:spTree>
    <p:extLst>
      <p:ext uri="{BB962C8B-B14F-4D97-AF65-F5344CB8AC3E}">
        <p14:creationId xmlns:p14="http://schemas.microsoft.com/office/powerpoint/2010/main" val="3886832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6336433"/>
          </a:xfrm>
        </p:spPr>
        <p:txBody>
          <a:bodyPr rtlCol="0">
            <a:noAutofit/>
          </a:bodyPr>
          <a:lstStyle/>
          <a:p>
            <a:pPr lvl="1" eaLnBrk="1" fontAlgn="auto" hangingPunct="1">
              <a:spcAft>
                <a:spcPts val="0"/>
              </a:spcAft>
              <a:defRPr/>
            </a:pPr>
            <a:r>
              <a:rPr lang="en-US" altLang="zh-CN" sz="1800" b="1" dirty="0"/>
              <a:t>1983</a:t>
            </a:r>
            <a:r>
              <a:rPr lang="zh-CN" altLang="en-US" sz="1800" b="1" dirty="0"/>
              <a:t>年：中科院计算技术研究所成功研制</a:t>
            </a:r>
            <a:r>
              <a:rPr lang="zh-CN" altLang="en-US" sz="1800" b="1" dirty="0">
                <a:solidFill>
                  <a:srgbClr val="FF0000"/>
                </a:solidFill>
              </a:rPr>
              <a:t>大型向量机</a:t>
            </a:r>
            <a:r>
              <a:rPr lang="zh-CN" altLang="en-US" sz="1800" b="1" dirty="0"/>
              <a:t>（</a:t>
            </a:r>
            <a:r>
              <a:rPr lang="en-US" altLang="zh-CN" sz="1800" b="1" dirty="0"/>
              <a:t>757</a:t>
            </a:r>
            <a:r>
              <a:rPr lang="zh-CN" altLang="en-US" sz="1800" b="1" dirty="0"/>
              <a:t>机），运算速度达</a:t>
            </a:r>
            <a:r>
              <a:rPr lang="en-US" altLang="zh-CN" sz="1800" b="1" dirty="0"/>
              <a:t>1000</a:t>
            </a:r>
            <a:r>
              <a:rPr lang="zh-CN" altLang="en-US" sz="1800" b="1" dirty="0"/>
              <a:t>万次</a:t>
            </a:r>
            <a:r>
              <a:rPr lang="en-US" altLang="zh-CN" sz="1800" b="1" dirty="0"/>
              <a:t>/</a:t>
            </a:r>
            <a:r>
              <a:rPr lang="zh-CN" altLang="en-US" sz="1800" b="1" dirty="0"/>
              <a:t>秒；同年，国防科大成功研制</a:t>
            </a:r>
            <a:r>
              <a:rPr lang="zh-CN" altLang="en-US" sz="1800" b="1" dirty="0">
                <a:solidFill>
                  <a:srgbClr val="FF0000"/>
                </a:solidFill>
              </a:rPr>
              <a:t>“银河</a:t>
            </a:r>
            <a:r>
              <a:rPr lang="en-US" altLang="zh-CN" sz="1800" b="1" dirty="0">
                <a:solidFill>
                  <a:srgbClr val="FF0000"/>
                </a:solidFill>
              </a:rPr>
              <a:t>-I</a:t>
            </a:r>
            <a:r>
              <a:rPr lang="zh-CN" altLang="en-US" sz="1800" b="1" dirty="0">
                <a:solidFill>
                  <a:srgbClr val="FF0000"/>
                </a:solidFill>
              </a:rPr>
              <a:t>”巨型计算机</a:t>
            </a:r>
            <a:r>
              <a:rPr lang="zh-CN" altLang="en-US" sz="1800" b="1" dirty="0"/>
              <a:t>，运算速度达</a:t>
            </a:r>
            <a:r>
              <a:rPr lang="en-US" altLang="zh-CN" sz="1800" b="1" dirty="0"/>
              <a:t>1</a:t>
            </a:r>
            <a:r>
              <a:rPr lang="zh-CN" altLang="en-US" sz="1800" b="1" dirty="0"/>
              <a:t>亿次</a:t>
            </a:r>
            <a:r>
              <a:rPr lang="en-US" altLang="zh-CN" sz="1800" b="1" dirty="0"/>
              <a:t>/</a:t>
            </a:r>
            <a:r>
              <a:rPr lang="zh-CN" altLang="en-US" sz="1800" b="1" dirty="0"/>
              <a:t>秒。</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1985</a:t>
            </a:r>
            <a:r>
              <a:rPr lang="zh-CN" altLang="en-US" sz="1800" b="1" dirty="0"/>
              <a:t>年：第一台支持中文且实现量产的国产微机</a:t>
            </a:r>
            <a:r>
              <a:rPr lang="zh-CN" altLang="en-US" sz="1800" b="1" dirty="0">
                <a:solidFill>
                  <a:srgbClr val="FF0000"/>
                </a:solidFill>
              </a:rPr>
              <a:t>长城</a:t>
            </a:r>
            <a:r>
              <a:rPr lang="en-US" altLang="zh-CN" sz="1800" b="1" dirty="0">
                <a:solidFill>
                  <a:srgbClr val="FF0000"/>
                </a:solidFill>
              </a:rPr>
              <a:t>0520CH</a:t>
            </a:r>
            <a:r>
              <a:rPr lang="zh-CN" altLang="en-US" sz="1800" b="1" dirty="0"/>
              <a:t>正式研制成功。</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1992</a:t>
            </a:r>
            <a:r>
              <a:rPr lang="zh-CN" altLang="en-US" sz="1800" b="1" dirty="0"/>
              <a:t>年：国防科大成功研制出</a:t>
            </a:r>
            <a:r>
              <a:rPr lang="zh-CN" altLang="en-US" sz="1800" b="1" dirty="0">
                <a:solidFill>
                  <a:srgbClr val="FF0000"/>
                </a:solidFill>
              </a:rPr>
              <a:t>“银河</a:t>
            </a:r>
            <a:r>
              <a:rPr lang="en-US" altLang="zh-CN" sz="1800" b="1" dirty="0">
                <a:solidFill>
                  <a:srgbClr val="FF0000"/>
                </a:solidFill>
              </a:rPr>
              <a:t>-II</a:t>
            </a:r>
            <a:r>
              <a:rPr lang="zh-CN" altLang="en-US" sz="1800" b="1" dirty="0">
                <a:solidFill>
                  <a:srgbClr val="FF0000"/>
                </a:solidFill>
              </a:rPr>
              <a:t>”通用并行巨型机</a:t>
            </a:r>
            <a:r>
              <a:rPr lang="zh-CN" altLang="en-US" sz="1800" b="1" dirty="0"/>
              <a:t>，峰值速度达</a:t>
            </a:r>
            <a:r>
              <a:rPr lang="en-US" altLang="zh-CN" sz="1800" b="1" dirty="0"/>
              <a:t>4</a:t>
            </a:r>
            <a:r>
              <a:rPr lang="zh-CN" altLang="en-US" sz="1800" b="1" dirty="0"/>
              <a:t>亿次</a:t>
            </a:r>
            <a:r>
              <a:rPr lang="en-US" altLang="zh-CN" sz="1800" b="1" dirty="0"/>
              <a:t>/</a:t>
            </a:r>
            <a:r>
              <a:rPr lang="zh-CN" altLang="en-US" sz="1800" b="1" dirty="0"/>
              <a:t>秒浮点运算。</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1995</a:t>
            </a:r>
            <a:r>
              <a:rPr lang="zh-CN" altLang="en-US" sz="1800" b="1" dirty="0"/>
              <a:t>年：国家智能机中心推出国内第一台具有大规模并行处理机（</a:t>
            </a:r>
            <a:r>
              <a:rPr lang="en-US" altLang="zh-CN" sz="1800" b="1" dirty="0"/>
              <a:t>MPP</a:t>
            </a:r>
            <a:r>
              <a:rPr lang="zh-CN" altLang="en-US" sz="1800" b="1" dirty="0"/>
              <a:t>）结构的</a:t>
            </a:r>
            <a:r>
              <a:rPr lang="zh-CN" altLang="en-US" sz="1800" b="1" dirty="0">
                <a:solidFill>
                  <a:srgbClr val="FF0000"/>
                </a:solidFill>
              </a:rPr>
              <a:t>并行机“曙光</a:t>
            </a:r>
            <a:r>
              <a:rPr lang="en-US" altLang="zh-CN" sz="1800" b="1" dirty="0">
                <a:solidFill>
                  <a:srgbClr val="FF0000"/>
                </a:solidFill>
              </a:rPr>
              <a:t>1000</a:t>
            </a:r>
            <a:r>
              <a:rPr lang="zh-CN" altLang="en-US" sz="1800" b="1" dirty="0">
                <a:solidFill>
                  <a:srgbClr val="FF0000"/>
                </a:solidFill>
              </a:rPr>
              <a:t>”</a:t>
            </a:r>
            <a:r>
              <a:rPr lang="zh-CN" altLang="en-US" sz="1800" b="1" dirty="0"/>
              <a:t>，峰值速度达</a:t>
            </a:r>
            <a:r>
              <a:rPr lang="en-US" altLang="zh-CN" sz="1800" b="1" dirty="0"/>
              <a:t>25</a:t>
            </a:r>
            <a:r>
              <a:rPr lang="zh-CN" altLang="en-US" sz="1800" b="1" dirty="0"/>
              <a:t>亿次</a:t>
            </a:r>
            <a:r>
              <a:rPr lang="en-US" altLang="zh-CN" sz="1800" b="1" dirty="0"/>
              <a:t>/</a:t>
            </a:r>
            <a:r>
              <a:rPr lang="zh-CN" altLang="en-US" sz="1800" b="1" dirty="0"/>
              <a:t>秒浮点运算。</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2009</a:t>
            </a:r>
            <a:r>
              <a:rPr lang="zh-CN" altLang="en-US" sz="1800" b="1" dirty="0"/>
              <a:t>年：国防科大使用国产龙芯芯片成功研制</a:t>
            </a:r>
            <a:r>
              <a:rPr lang="zh-CN" altLang="en-US" sz="1800" b="1" dirty="0">
                <a:solidFill>
                  <a:srgbClr val="FF0000"/>
                </a:solidFill>
              </a:rPr>
              <a:t>“天河一号”超级计算机</a:t>
            </a:r>
            <a:r>
              <a:rPr lang="zh-CN" altLang="en-US" sz="1800" b="1" dirty="0"/>
              <a:t>，峰值速度达</a:t>
            </a:r>
            <a:r>
              <a:rPr lang="en-US" altLang="zh-CN" sz="1800" b="1" dirty="0"/>
              <a:t>1206</a:t>
            </a:r>
            <a:r>
              <a:rPr lang="zh-CN" altLang="en-US" sz="1800" b="1" dirty="0"/>
              <a:t>亿次</a:t>
            </a:r>
            <a:r>
              <a:rPr lang="en-US" altLang="zh-CN" sz="1800" b="1" dirty="0"/>
              <a:t>/</a:t>
            </a:r>
            <a:r>
              <a:rPr lang="zh-CN" altLang="en-US" sz="1800" b="1" dirty="0"/>
              <a:t>秒。</a:t>
            </a:r>
            <a:r>
              <a:rPr lang="en-US" altLang="zh-CN" sz="1800" b="1" dirty="0"/>
              <a:t>2010-2015</a:t>
            </a:r>
            <a:r>
              <a:rPr lang="zh-CN" altLang="en-US" sz="1800" b="1" dirty="0"/>
              <a:t>年，天河系列计算机获全球超级计算机</a:t>
            </a:r>
            <a:r>
              <a:rPr lang="en-US" altLang="zh-CN" sz="1800" b="1" dirty="0"/>
              <a:t>500</a:t>
            </a:r>
            <a:r>
              <a:rPr lang="zh-CN" altLang="en-US" sz="1800" b="1" dirty="0"/>
              <a:t>强六连冠。</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en-US" altLang="zh-CN" sz="1800" b="1" dirty="0"/>
              <a:t>2016</a:t>
            </a:r>
            <a:r>
              <a:rPr lang="zh-CN" altLang="en-US" sz="1800" b="1" dirty="0"/>
              <a:t>年</a:t>
            </a:r>
            <a:r>
              <a:rPr lang="en-US" altLang="zh-CN" sz="1800" b="1" dirty="0"/>
              <a:t>6</a:t>
            </a:r>
            <a:r>
              <a:rPr lang="zh-CN" altLang="en-US" sz="1800" b="1" dirty="0"/>
              <a:t>月：使用自主芯片制造的</a:t>
            </a:r>
            <a:r>
              <a:rPr lang="zh-CN" altLang="en-US" sz="1800" b="1" dirty="0">
                <a:solidFill>
                  <a:srgbClr val="FF0000"/>
                </a:solidFill>
              </a:rPr>
              <a:t>“神威太湖之光” </a:t>
            </a:r>
            <a:r>
              <a:rPr lang="zh-CN" altLang="en-US" sz="1800" b="1" dirty="0"/>
              <a:t>取代“</a:t>
            </a:r>
            <a:r>
              <a:rPr lang="zh-CN" altLang="en-US" sz="1800" b="1" dirty="0">
                <a:solidFill>
                  <a:srgbClr val="FF0000"/>
                </a:solidFill>
              </a:rPr>
              <a:t>天河二号</a:t>
            </a:r>
            <a:r>
              <a:rPr lang="zh-CN" altLang="en-US" sz="1800" b="1" dirty="0"/>
              <a:t>”登上榜首（全球超级计算机</a:t>
            </a:r>
            <a:r>
              <a:rPr lang="en-US" altLang="zh-CN" sz="1800" b="1" dirty="0"/>
              <a:t>500</a:t>
            </a:r>
            <a:r>
              <a:rPr lang="zh-CN" altLang="en-US" sz="1800" b="1" dirty="0"/>
              <a:t>强）。我国是继美国、日本之后的第三大超级计算机生产国。</a:t>
            </a:r>
            <a:endParaRPr lang="en-US" altLang="zh-CN" sz="1600" b="1" dirty="0"/>
          </a:p>
        </p:txBody>
      </p:sp>
    </p:spTree>
    <p:extLst>
      <p:ext uri="{BB962C8B-B14F-4D97-AF65-F5344CB8AC3E}">
        <p14:creationId xmlns:p14="http://schemas.microsoft.com/office/powerpoint/2010/main" val="194032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p:txBody>
          <a:bodyPr/>
          <a:lstStyle/>
          <a:p>
            <a:r>
              <a:rPr lang="zh-CN" altLang="en-US" b="1" dirty="0">
                <a:latin typeface="+mn-lt"/>
                <a:ea typeface="黑体" pitchFamily="49" charset="-122"/>
                <a:cs typeface="+mn-cs"/>
              </a:rPr>
              <a:t>“天河一号”超级计算机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p:txBody>
          <a:bodyPr/>
          <a:lstStyle/>
          <a:p>
            <a:r>
              <a:rPr lang="zh-CN" altLang="en-US" sz="1600" b="1" dirty="0"/>
              <a:t>“天河一号”超级计算机由</a:t>
            </a:r>
            <a:r>
              <a:rPr lang="zh-CN" altLang="en-US" sz="1600" b="1" dirty="0">
                <a:solidFill>
                  <a:srgbClr val="FF0000"/>
                </a:solidFill>
              </a:rPr>
              <a:t>国防科技大学</a:t>
            </a:r>
            <a:r>
              <a:rPr lang="zh-CN" altLang="en-US" sz="1600" b="1" dirty="0"/>
              <a:t>研制，是中国首台千兆次超级计算机，部署在天津的国家超级计算机中心，其测试运算速度可以达到</a:t>
            </a:r>
            <a:r>
              <a:rPr lang="zh-CN" altLang="en-US" sz="1600" b="1" dirty="0">
                <a:solidFill>
                  <a:srgbClr val="FF0000"/>
                </a:solidFill>
              </a:rPr>
              <a:t>每秒</a:t>
            </a:r>
            <a:r>
              <a:rPr lang="en-US" altLang="zh-CN" sz="1600" b="1" dirty="0">
                <a:solidFill>
                  <a:srgbClr val="FF0000"/>
                </a:solidFill>
              </a:rPr>
              <a:t>2570</a:t>
            </a:r>
            <a:r>
              <a:rPr lang="zh-CN" altLang="en-US" sz="1600" b="1" dirty="0">
                <a:solidFill>
                  <a:srgbClr val="FF0000"/>
                </a:solidFill>
              </a:rPr>
              <a:t>万亿次</a:t>
            </a:r>
            <a:r>
              <a:rPr lang="zh-CN" altLang="en-US" sz="1600" b="1" dirty="0"/>
              <a:t>。</a:t>
            </a:r>
            <a:r>
              <a:rPr lang="en-US" altLang="zh-CN" sz="1600" b="1" dirty="0"/>
              <a:t>2009</a:t>
            </a:r>
            <a:r>
              <a:rPr lang="zh-CN" altLang="en-US" sz="1600" b="1" dirty="0"/>
              <a:t>年</a:t>
            </a:r>
            <a:r>
              <a:rPr lang="en-US" altLang="zh-CN" sz="1600" b="1" dirty="0"/>
              <a:t>10</a:t>
            </a:r>
            <a:r>
              <a:rPr lang="zh-CN" altLang="en-US" sz="1600" b="1" dirty="0"/>
              <a:t>月</a:t>
            </a:r>
            <a:r>
              <a:rPr lang="en-US" altLang="zh-CN" sz="1600" b="1" dirty="0"/>
              <a:t>29</a:t>
            </a:r>
            <a:r>
              <a:rPr lang="zh-CN" altLang="en-US" sz="1600" b="1" dirty="0"/>
              <a:t>日，作为第一台国产千万亿次超级计算机“天河一号”在湖南长沙亮相。</a:t>
            </a:r>
            <a:endParaRPr lang="en-US" altLang="zh-CN" sz="1600" b="1" dirty="0"/>
          </a:p>
          <a:p>
            <a:endParaRPr lang="en-US" altLang="zh-CN" sz="1600" b="1" dirty="0"/>
          </a:p>
          <a:p>
            <a:r>
              <a:rPr lang="en-US" altLang="zh-CN" sz="1600" b="1" dirty="0"/>
              <a:t>2010</a:t>
            </a:r>
            <a:r>
              <a:rPr lang="zh-CN" altLang="en-US" sz="1600" b="1" dirty="0"/>
              <a:t>年</a:t>
            </a:r>
            <a:r>
              <a:rPr lang="en-US" altLang="zh-CN" sz="1600" b="1" dirty="0"/>
              <a:t>11</a:t>
            </a:r>
            <a:r>
              <a:rPr lang="zh-CN" altLang="en-US" sz="1600" b="1" dirty="0"/>
              <a:t>月</a:t>
            </a:r>
            <a:r>
              <a:rPr lang="en-US" altLang="zh-CN" sz="1600" b="1" dirty="0"/>
              <a:t>14</a:t>
            </a:r>
            <a:r>
              <a:rPr lang="zh-CN" altLang="en-US" sz="1600" b="1" dirty="0"/>
              <a:t>日，国际</a:t>
            </a:r>
            <a:r>
              <a:rPr lang="en-US" altLang="zh-CN" sz="1600" b="1" dirty="0"/>
              <a:t>TOP500</a:t>
            </a:r>
            <a:r>
              <a:rPr lang="zh-CN" altLang="en-US" sz="1600" b="1" dirty="0"/>
              <a:t>组织在网站上公布了最新全球超级计算机前</a:t>
            </a:r>
            <a:r>
              <a:rPr lang="en-US" altLang="zh-CN" sz="1600" b="1" dirty="0"/>
              <a:t>500</a:t>
            </a:r>
            <a:r>
              <a:rPr lang="zh-CN" altLang="en-US" sz="1600" b="1" dirty="0"/>
              <a:t>强排行榜，中国首台千万亿次超级计算机系统“天河一号”排名全球第一。</a:t>
            </a:r>
            <a:endParaRPr lang="en-US" altLang="zh-CN" sz="1600" b="1" dirty="0"/>
          </a:p>
          <a:p>
            <a:endParaRPr lang="en-US" altLang="zh-CN" sz="1600" b="1" dirty="0"/>
          </a:p>
          <a:p>
            <a:r>
              <a:rPr lang="zh-CN" altLang="en-US" sz="1600" b="1" dirty="0"/>
              <a:t>“天河一号”于</a:t>
            </a:r>
            <a:r>
              <a:rPr lang="en-US" altLang="zh-CN" sz="1600" b="1" dirty="0"/>
              <a:t>2010</a:t>
            </a:r>
            <a:r>
              <a:rPr lang="zh-CN" altLang="en-US" sz="1600" b="1" dirty="0"/>
              <a:t>年投入使用后，在航天、天气预报、气候预报和海洋环境模仿方面均取得了显著成就。中国将采用超级计算机技术监控雾霾天气。 </a:t>
            </a:r>
          </a:p>
        </p:txBody>
      </p:sp>
      <p:pic>
        <p:nvPicPr>
          <p:cNvPr id="1026" name="Picture 2">
            <a:extLst>
              <a:ext uri="{FF2B5EF4-FFF2-40B4-BE49-F238E27FC236}">
                <a16:creationId xmlns:a16="http://schemas.microsoft.com/office/drawing/2014/main" id="{8A0F0113-DB64-45CA-BE54-5A76C0683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315" y="4293096"/>
            <a:ext cx="4066827" cy="229026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0E1E5BEE-1F94-418D-AF56-DB2130D61F8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3258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p:txBody>
          <a:bodyPr/>
          <a:lstStyle/>
          <a:p>
            <a:r>
              <a:rPr lang="zh-CN" altLang="en-US" b="1" dirty="0">
                <a:latin typeface="+mn-lt"/>
                <a:ea typeface="黑体" pitchFamily="49" charset="-122"/>
                <a:cs typeface="+mn-cs"/>
              </a:rPr>
              <a:t>“天河二号”超级计算机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p:txBody>
          <a:bodyPr/>
          <a:lstStyle/>
          <a:p>
            <a:r>
              <a:rPr lang="zh-CN" altLang="en-US" sz="1600" b="1" dirty="0"/>
              <a:t>“天河二号”是由</a:t>
            </a:r>
            <a:r>
              <a:rPr lang="zh-CN" altLang="en-US" sz="1600" b="1" dirty="0">
                <a:solidFill>
                  <a:srgbClr val="FF0000"/>
                </a:solidFill>
              </a:rPr>
              <a:t>国防科技大学</a:t>
            </a:r>
            <a:r>
              <a:rPr lang="zh-CN" altLang="en-US" sz="1600" b="1" dirty="0"/>
              <a:t>研制的超级计算机系统，以峰值计算速度</a:t>
            </a:r>
            <a:r>
              <a:rPr lang="zh-CN" altLang="en-US" sz="1600" b="1" dirty="0">
                <a:solidFill>
                  <a:srgbClr val="FF0000"/>
                </a:solidFill>
              </a:rPr>
              <a:t>每秒</a:t>
            </a:r>
            <a:r>
              <a:rPr lang="en-US" altLang="zh-CN" sz="1600" b="1" dirty="0">
                <a:solidFill>
                  <a:srgbClr val="FF0000"/>
                </a:solidFill>
              </a:rPr>
              <a:t>5.49x10</a:t>
            </a:r>
            <a:r>
              <a:rPr lang="en-US" altLang="zh-CN" sz="1600" b="1" baseline="30000" dirty="0">
                <a:solidFill>
                  <a:srgbClr val="FF0000"/>
                </a:solidFill>
              </a:rPr>
              <a:t>16</a:t>
            </a:r>
            <a:r>
              <a:rPr lang="zh-CN" altLang="en-US" sz="1600" b="1" dirty="0">
                <a:solidFill>
                  <a:srgbClr val="FF0000"/>
                </a:solidFill>
              </a:rPr>
              <a:t>次</a:t>
            </a:r>
            <a:r>
              <a:rPr lang="zh-CN" altLang="en-US" sz="1600" b="1" dirty="0"/>
              <a:t>、持续计算速度每秒</a:t>
            </a:r>
            <a:r>
              <a:rPr lang="en-US" altLang="zh-CN" sz="1600" b="1" dirty="0"/>
              <a:t>3.39x10</a:t>
            </a:r>
            <a:r>
              <a:rPr lang="en-US" altLang="zh-CN" sz="1600" b="1" baseline="30000" dirty="0"/>
              <a:t>16</a:t>
            </a:r>
            <a:r>
              <a:rPr lang="zh-CN" altLang="en-US" sz="1600" b="1" dirty="0"/>
              <a:t>次双精度浮点运算的优异性能位居榜首，成为</a:t>
            </a:r>
            <a:r>
              <a:rPr lang="en-US" altLang="zh-CN" sz="1600" b="1" dirty="0"/>
              <a:t>2013</a:t>
            </a:r>
            <a:r>
              <a:rPr lang="zh-CN" altLang="en-US" sz="1600" b="1" dirty="0"/>
              <a:t>年全球最快超级计算机。</a:t>
            </a:r>
            <a:endParaRPr lang="en-US" altLang="zh-CN" sz="1600" b="1" dirty="0"/>
          </a:p>
          <a:p>
            <a:endParaRPr lang="en-US" altLang="zh-CN" sz="1600" b="1" dirty="0"/>
          </a:p>
          <a:p>
            <a:r>
              <a:rPr lang="en-US" altLang="zh-CN" sz="1600" b="1" dirty="0"/>
              <a:t>2013</a:t>
            </a:r>
            <a:r>
              <a:rPr lang="zh-CN" altLang="en-US" sz="1600" b="1" dirty="0"/>
              <a:t>年下半年，“天河二号”超级计算机在国家超级计算广州中心已正式投入运行，为</a:t>
            </a:r>
            <a:r>
              <a:rPr lang="en-US" altLang="zh-CN" sz="1600" b="1" dirty="0"/>
              <a:t>120</a:t>
            </a:r>
            <a:r>
              <a:rPr lang="zh-CN" altLang="en-US" sz="1600" b="1" dirty="0"/>
              <a:t>多家用户提供了</a:t>
            </a:r>
            <a:r>
              <a:rPr lang="en-US" altLang="zh-CN" sz="1600" b="1" dirty="0"/>
              <a:t>300</a:t>
            </a:r>
            <a:r>
              <a:rPr lang="zh-CN" altLang="en-US" sz="1600" b="1" dirty="0"/>
              <a:t>多项典型应用计算。</a:t>
            </a:r>
            <a:endParaRPr lang="en-US" altLang="zh-CN" sz="1600" b="1" dirty="0"/>
          </a:p>
          <a:p>
            <a:endParaRPr lang="en-US" altLang="zh-CN" sz="1600" b="1" dirty="0"/>
          </a:p>
          <a:p>
            <a:r>
              <a:rPr lang="en-US" altLang="zh-CN" sz="1600" b="1" dirty="0"/>
              <a:t>2015</a:t>
            </a:r>
            <a:r>
              <a:rPr lang="zh-CN" altLang="en-US" sz="1600" b="1" dirty="0"/>
              <a:t>年</a:t>
            </a:r>
            <a:r>
              <a:rPr lang="en-US" altLang="zh-CN" sz="1600" b="1" dirty="0"/>
              <a:t>5</a:t>
            </a:r>
            <a:r>
              <a:rPr lang="zh-CN" altLang="en-US" sz="1600" b="1" dirty="0"/>
              <a:t>月，“天河二号”上成功进行了</a:t>
            </a:r>
            <a:r>
              <a:rPr lang="en-US" altLang="zh-CN" sz="1600" b="1" dirty="0"/>
              <a:t>3</a:t>
            </a:r>
            <a:r>
              <a:rPr lang="zh-CN" altLang="en-US" sz="1600" b="1" dirty="0"/>
              <a:t>兆粒子数中微子和暗物质的宇宙学</a:t>
            </a:r>
            <a:r>
              <a:rPr lang="en-US" altLang="zh-CN" sz="1600" b="1" dirty="0"/>
              <a:t>N</a:t>
            </a:r>
            <a:r>
              <a:rPr lang="zh-CN" altLang="en-US" sz="1600" b="1" dirty="0"/>
              <a:t>体数值模拟，揭示了宇宙大爆炸</a:t>
            </a:r>
            <a:r>
              <a:rPr lang="en-US" altLang="zh-CN" sz="1600" b="1" dirty="0"/>
              <a:t>1600</a:t>
            </a:r>
            <a:r>
              <a:rPr lang="zh-CN" altLang="en-US" sz="1600" b="1" dirty="0"/>
              <a:t>万年之后约</a:t>
            </a:r>
            <a:r>
              <a:rPr lang="en-US" altLang="zh-CN" sz="1600" b="1" dirty="0"/>
              <a:t>137</a:t>
            </a:r>
            <a:r>
              <a:rPr lang="zh-CN" altLang="en-US" sz="1600" b="1" dirty="0"/>
              <a:t>亿年的漫长演化进程。同时这是当时（至</a:t>
            </a:r>
            <a:r>
              <a:rPr lang="en-US" altLang="zh-CN" sz="1600" b="1" dirty="0"/>
              <a:t>2015</a:t>
            </a:r>
            <a:r>
              <a:rPr lang="zh-CN" altLang="en-US" sz="1600" b="1" dirty="0"/>
              <a:t>年）为止世界上粒子数最多的</a:t>
            </a:r>
            <a:r>
              <a:rPr lang="en-US" altLang="zh-CN" sz="1600" b="1" dirty="0"/>
              <a:t>N</a:t>
            </a:r>
            <a:r>
              <a:rPr lang="zh-CN" altLang="en-US" sz="1600" b="1" dirty="0"/>
              <a:t>体模拟。</a:t>
            </a:r>
            <a:endParaRPr lang="en-US" altLang="zh-CN" sz="1600" b="1" dirty="0"/>
          </a:p>
          <a:p>
            <a:endParaRPr lang="en-US" altLang="zh-CN" sz="1600" b="1" dirty="0"/>
          </a:p>
        </p:txBody>
      </p:sp>
      <p:pic>
        <p:nvPicPr>
          <p:cNvPr id="2050" name="Picture 2">
            <a:extLst>
              <a:ext uri="{FF2B5EF4-FFF2-40B4-BE49-F238E27FC236}">
                <a16:creationId xmlns:a16="http://schemas.microsoft.com/office/drawing/2014/main" id="{76E37333-B68A-4896-B117-C68D82F79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437112"/>
            <a:ext cx="3455665" cy="230732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AA2DE7-8C6F-45B5-92CD-9F88CCF975E6}"/>
              </a:ext>
            </a:extLst>
          </p:cNvPr>
          <p:cNvSpPr txBox="1"/>
          <p:nvPr/>
        </p:nvSpPr>
        <p:spPr>
          <a:xfrm>
            <a:off x="5868144" y="4653136"/>
            <a:ext cx="2520280" cy="1815882"/>
          </a:xfrm>
          <a:prstGeom prst="rect">
            <a:avLst/>
          </a:prstGeom>
          <a:solidFill>
            <a:srgbClr val="FFFF00"/>
          </a:solidFill>
        </p:spPr>
        <p:txBody>
          <a:bodyPr wrap="square" rtlCol="0">
            <a:spAutoFit/>
          </a:bodyPr>
          <a:lstStyle/>
          <a:p>
            <a:r>
              <a:rPr lang="zh-CN" altLang="en-US" sz="1400" b="1" dirty="0"/>
              <a:t>“天河一号”：</a:t>
            </a:r>
            <a:r>
              <a:rPr lang="en-US" altLang="zh-CN" sz="1400" b="1" dirty="0"/>
              <a:t>2570</a:t>
            </a:r>
            <a:r>
              <a:rPr lang="zh-CN" altLang="en-US" sz="1400" b="1" dirty="0"/>
              <a:t>万亿次</a:t>
            </a:r>
            <a:r>
              <a:rPr lang="en-US" altLang="zh-CN" sz="1400" b="1" dirty="0"/>
              <a:t>=2.57x10</a:t>
            </a:r>
            <a:r>
              <a:rPr lang="en-US" altLang="zh-CN" sz="1400" b="1" baseline="30000" dirty="0"/>
              <a:t>15</a:t>
            </a:r>
            <a:r>
              <a:rPr lang="zh-CN" altLang="en-US" sz="1400" b="1" dirty="0"/>
              <a:t>次</a:t>
            </a:r>
            <a:endParaRPr lang="en-US" altLang="zh-CN" sz="1400" b="1" dirty="0"/>
          </a:p>
          <a:p>
            <a:endParaRPr lang="en-US" altLang="zh-CN" sz="1400" b="1" dirty="0"/>
          </a:p>
          <a:p>
            <a:endParaRPr lang="en-US" altLang="zh-CN" sz="1400" b="1" dirty="0"/>
          </a:p>
          <a:p>
            <a:r>
              <a:rPr lang="zh-CN" altLang="en-US" sz="1400" b="1" dirty="0"/>
              <a:t>“天河二号”：</a:t>
            </a:r>
            <a:r>
              <a:rPr lang="en-US" altLang="zh-CN" sz="1400" b="1" dirty="0"/>
              <a:t>5.49x10</a:t>
            </a:r>
            <a:r>
              <a:rPr lang="en-US" altLang="zh-CN" sz="1400" b="1" baseline="30000" dirty="0"/>
              <a:t>16</a:t>
            </a:r>
            <a:r>
              <a:rPr lang="zh-CN" altLang="en-US" sz="1400" b="1" dirty="0"/>
              <a:t>次</a:t>
            </a:r>
            <a:endParaRPr lang="en-US" altLang="zh-CN" sz="1400" b="1" dirty="0"/>
          </a:p>
          <a:p>
            <a:endParaRPr lang="en-US" altLang="zh-CN" sz="1400" b="1" dirty="0"/>
          </a:p>
          <a:p>
            <a:endParaRPr lang="zh-CN" altLang="en-US" sz="1400" b="1" dirty="0"/>
          </a:p>
          <a:p>
            <a:r>
              <a:rPr lang="en-US" altLang="zh-CN" sz="1400" b="1" dirty="0"/>
              <a:t>5.49x10</a:t>
            </a:r>
            <a:r>
              <a:rPr lang="en-US" altLang="zh-CN" sz="1400" b="1" baseline="30000" dirty="0"/>
              <a:t>16</a:t>
            </a:r>
            <a:r>
              <a:rPr lang="en-US" altLang="zh-CN" sz="1400" b="1" dirty="0"/>
              <a:t>/2.57x10</a:t>
            </a:r>
            <a:r>
              <a:rPr lang="en-US" altLang="zh-CN" sz="1400" b="1" baseline="30000" dirty="0"/>
              <a:t>15</a:t>
            </a:r>
            <a:r>
              <a:rPr lang="en-US" altLang="zh-CN" sz="1400" b="1" dirty="0"/>
              <a:t>= 21.36</a:t>
            </a:r>
            <a:r>
              <a:rPr lang="zh-CN" altLang="en-US" sz="1400" b="1" dirty="0"/>
              <a:t>倍</a:t>
            </a:r>
          </a:p>
        </p:txBody>
      </p:sp>
    </p:spTree>
    <p:extLst>
      <p:ext uri="{BB962C8B-B14F-4D97-AF65-F5344CB8AC3E}">
        <p14:creationId xmlns:p14="http://schemas.microsoft.com/office/powerpoint/2010/main" val="1806497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9F21-D0A7-418C-B6CE-2F0CEC55BFA3}"/>
              </a:ext>
            </a:extLst>
          </p:cNvPr>
          <p:cNvSpPr>
            <a:spLocks noGrp="1"/>
          </p:cNvSpPr>
          <p:nvPr>
            <p:ph type="title"/>
          </p:nvPr>
        </p:nvSpPr>
        <p:spPr/>
        <p:txBody>
          <a:bodyPr/>
          <a:lstStyle/>
          <a:p>
            <a:r>
              <a:rPr lang="zh-CN" altLang="en-US" b="1" dirty="0">
                <a:latin typeface="+mn-lt"/>
                <a:ea typeface="黑体" pitchFamily="49" charset="-122"/>
                <a:cs typeface="+mn-cs"/>
              </a:rPr>
              <a:t>“神威</a:t>
            </a:r>
            <a:r>
              <a:rPr lang="en-US" altLang="zh-CN" b="1" dirty="0">
                <a:latin typeface="+mn-lt"/>
                <a:ea typeface="黑体" pitchFamily="49" charset="-122"/>
                <a:cs typeface="+mn-cs"/>
              </a:rPr>
              <a:t>·</a:t>
            </a:r>
            <a:r>
              <a:rPr lang="zh-CN" altLang="en-US" b="1" dirty="0">
                <a:latin typeface="+mn-lt"/>
                <a:ea typeface="黑体" pitchFamily="49" charset="-122"/>
                <a:cs typeface="+mn-cs"/>
              </a:rPr>
              <a:t>太湖之光”超级计算机</a:t>
            </a:r>
          </a:p>
        </p:txBody>
      </p:sp>
      <p:sp>
        <p:nvSpPr>
          <p:cNvPr id="3" name="内容占位符 2">
            <a:extLst>
              <a:ext uri="{FF2B5EF4-FFF2-40B4-BE49-F238E27FC236}">
                <a16:creationId xmlns:a16="http://schemas.microsoft.com/office/drawing/2014/main" id="{F7897C36-C38E-496E-BB66-118F93E2979C}"/>
              </a:ext>
            </a:extLst>
          </p:cNvPr>
          <p:cNvSpPr>
            <a:spLocks noGrp="1"/>
          </p:cNvSpPr>
          <p:nvPr>
            <p:ph idx="1"/>
          </p:nvPr>
        </p:nvSpPr>
        <p:spPr/>
        <p:txBody>
          <a:bodyPr/>
          <a:lstStyle/>
          <a:p>
            <a:r>
              <a:rPr lang="zh-CN" altLang="en-US" sz="1600" b="1" dirty="0"/>
              <a:t>“神威</a:t>
            </a:r>
            <a:r>
              <a:rPr lang="en-US" altLang="zh-CN" sz="1600" b="1" dirty="0"/>
              <a:t>·</a:t>
            </a:r>
            <a:r>
              <a:rPr lang="zh-CN" altLang="en-US" sz="1600" b="1" dirty="0"/>
              <a:t>太湖之光”超级计算机是由</a:t>
            </a:r>
            <a:r>
              <a:rPr lang="zh-CN" altLang="en-US" sz="1600" b="1" dirty="0">
                <a:solidFill>
                  <a:srgbClr val="FF0000"/>
                </a:solidFill>
              </a:rPr>
              <a:t>国家并行计算机工程技术研究中心</a:t>
            </a:r>
            <a:r>
              <a:rPr lang="zh-CN" altLang="en-US" sz="1600" b="1" dirty="0"/>
              <a:t>研制，安装在国家超级计算无锡中心的超级计算机。“神威</a:t>
            </a:r>
            <a:r>
              <a:rPr lang="en-US" altLang="zh-CN" sz="1600" b="1" dirty="0"/>
              <a:t>·</a:t>
            </a:r>
            <a:r>
              <a:rPr lang="zh-CN" altLang="en-US" sz="1600" b="1" dirty="0"/>
              <a:t>太湖之光”超级计算机安装了</a:t>
            </a:r>
            <a:r>
              <a:rPr lang="en-US" altLang="zh-CN" sz="1600" b="1" dirty="0"/>
              <a:t>40960</a:t>
            </a:r>
            <a:r>
              <a:rPr lang="zh-CN" altLang="en-US" sz="1600" b="1" dirty="0"/>
              <a:t>个中国自主研发的申威</a:t>
            </a:r>
            <a:r>
              <a:rPr lang="en-US" altLang="zh-CN" sz="1600" b="1" dirty="0"/>
              <a:t>26010</a:t>
            </a:r>
            <a:r>
              <a:rPr lang="zh-CN" altLang="en-US" sz="1600" b="1" dirty="0"/>
              <a:t>众核处理器，该众核处理器采用</a:t>
            </a:r>
            <a:r>
              <a:rPr lang="en-US" altLang="zh-CN" sz="1600" b="1" dirty="0"/>
              <a:t>64</a:t>
            </a:r>
            <a:r>
              <a:rPr lang="zh-CN" altLang="en-US" sz="1600" b="1" dirty="0"/>
              <a:t>位自主神威指令系统，核心工作频率</a:t>
            </a:r>
            <a:r>
              <a:rPr lang="en-US" altLang="zh-CN" sz="1600" b="1" dirty="0"/>
              <a:t>1.5GHz</a:t>
            </a:r>
            <a:r>
              <a:rPr lang="zh-CN" altLang="en-US" sz="1600" b="1" dirty="0"/>
              <a:t>。</a:t>
            </a:r>
          </a:p>
          <a:p>
            <a:endParaRPr lang="en-US" altLang="zh-CN" sz="1600" b="1" dirty="0"/>
          </a:p>
          <a:p>
            <a:r>
              <a:rPr lang="en-US" altLang="zh-CN" sz="1600" b="1" dirty="0"/>
              <a:t>2016</a:t>
            </a:r>
            <a:r>
              <a:rPr lang="zh-CN" altLang="en-US" sz="1600" b="1" dirty="0"/>
              <a:t>年</a:t>
            </a:r>
            <a:r>
              <a:rPr lang="en-US" altLang="zh-CN" sz="1600" b="1" dirty="0"/>
              <a:t>6</a:t>
            </a:r>
            <a:r>
              <a:rPr lang="zh-CN" altLang="en-US" sz="1600" b="1" dirty="0"/>
              <a:t>月</a:t>
            </a:r>
            <a:r>
              <a:rPr lang="en-US" altLang="zh-CN" sz="1600" b="1" dirty="0"/>
              <a:t>20</a:t>
            </a:r>
            <a:r>
              <a:rPr lang="zh-CN" altLang="en-US" sz="1600" b="1" dirty="0"/>
              <a:t>日，德国法兰克福国际超算大会（</a:t>
            </a:r>
            <a:r>
              <a:rPr lang="en-US" altLang="zh-CN" sz="1600" b="1" dirty="0"/>
              <a:t>ISC</a:t>
            </a:r>
            <a:r>
              <a:rPr lang="zh-CN" altLang="en-US" sz="1600" b="1" dirty="0"/>
              <a:t>）公布了新一期全球超级计算机</a:t>
            </a:r>
            <a:r>
              <a:rPr lang="en-US" altLang="zh-CN" sz="1600" b="1" dirty="0"/>
              <a:t>TOP500</a:t>
            </a:r>
            <a:r>
              <a:rPr lang="zh-CN" altLang="en-US" sz="1600" b="1" dirty="0"/>
              <a:t>榜单，由国家并行计算机工程技术研究中心研制的“神威</a:t>
            </a:r>
            <a:r>
              <a:rPr lang="en-US" altLang="zh-CN" sz="1600" b="1" dirty="0"/>
              <a:t>·</a:t>
            </a:r>
            <a:r>
              <a:rPr lang="zh-CN" altLang="en-US" sz="1600" b="1" dirty="0"/>
              <a:t>太湖之光”以</a:t>
            </a:r>
            <a:r>
              <a:rPr lang="zh-CN" altLang="en-US" sz="1600" b="1" dirty="0">
                <a:solidFill>
                  <a:srgbClr val="FF0000"/>
                </a:solidFill>
              </a:rPr>
              <a:t>每秒</a:t>
            </a:r>
            <a:r>
              <a:rPr lang="en-US" altLang="zh-CN" sz="1600" b="1" dirty="0">
                <a:solidFill>
                  <a:srgbClr val="FF0000"/>
                </a:solidFill>
              </a:rPr>
              <a:t>12.54</a:t>
            </a:r>
            <a:r>
              <a:rPr lang="zh-CN" altLang="en-US" sz="1600" b="1" dirty="0">
                <a:solidFill>
                  <a:srgbClr val="FF0000"/>
                </a:solidFill>
              </a:rPr>
              <a:t>亿亿次</a:t>
            </a:r>
            <a:r>
              <a:rPr lang="zh-CN" altLang="en-US" sz="1600" b="1" dirty="0"/>
              <a:t>的峰值计算能力、每秒</a:t>
            </a:r>
            <a:r>
              <a:rPr lang="en-US" altLang="zh-CN" sz="1600" b="1" dirty="0"/>
              <a:t>9.3</a:t>
            </a:r>
            <a:r>
              <a:rPr lang="zh-CN" altLang="en-US" sz="1600" b="1" dirty="0"/>
              <a:t>亿亿次的持续计算能力夺得第一。</a:t>
            </a:r>
            <a:endParaRPr lang="en-US" altLang="zh-CN" sz="1600" b="1" dirty="0"/>
          </a:p>
        </p:txBody>
      </p:sp>
      <p:sp>
        <p:nvSpPr>
          <p:cNvPr id="4" name="文本框 3">
            <a:extLst>
              <a:ext uri="{FF2B5EF4-FFF2-40B4-BE49-F238E27FC236}">
                <a16:creationId xmlns:a16="http://schemas.microsoft.com/office/drawing/2014/main" id="{65AA2DE7-8C6F-45B5-92CD-9F88CCF975E6}"/>
              </a:ext>
            </a:extLst>
          </p:cNvPr>
          <p:cNvSpPr txBox="1"/>
          <p:nvPr/>
        </p:nvSpPr>
        <p:spPr>
          <a:xfrm>
            <a:off x="5796136" y="4277414"/>
            <a:ext cx="2520280" cy="1815882"/>
          </a:xfrm>
          <a:prstGeom prst="rect">
            <a:avLst/>
          </a:prstGeom>
          <a:solidFill>
            <a:srgbClr val="FFFF00"/>
          </a:solidFill>
        </p:spPr>
        <p:txBody>
          <a:bodyPr wrap="square" rtlCol="0">
            <a:spAutoFit/>
          </a:bodyPr>
          <a:lstStyle/>
          <a:p>
            <a:r>
              <a:rPr lang="zh-CN" altLang="en-US" sz="1400" b="1" dirty="0"/>
              <a:t>“天河二号”：</a:t>
            </a:r>
            <a:r>
              <a:rPr lang="en-US" altLang="zh-CN" sz="1400" b="1" dirty="0"/>
              <a:t>5.49x10</a:t>
            </a:r>
            <a:r>
              <a:rPr lang="en-US" altLang="zh-CN" sz="1400" b="1" baseline="30000" dirty="0"/>
              <a:t>16</a:t>
            </a:r>
            <a:r>
              <a:rPr lang="zh-CN" altLang="en-US" sz="1400" b="1" dirty="0"/>
              <a:t>次</a:t>
            </a:r>
            <a:endParaRPr lang="en-US" altLang="zh-CN" sz="1400" b="1" dirty="0"/>
          </a:p>
          <a:p>
            <a:endParaRPr lang="en-US" altLang="zh-CN" sz="1400" b="1" dirty="0"/>
          </a:p>
          <a:p>
            <a:endParaRPr lang="en-US" altLang="zh-CN" sz="1400" b="1" dirty="0"/>
          </a:p>
          <a:p>
            <a:r>
              <a:rPr lang="zh-CN" altLang="en-US" sz="1400" b="1" dirty="0"/>
              <a:t>“神威</a:t>
            </a:r>
            <a:r>
              <a:rPr lang="en-US" altLang="zh-CN" sz="1400" b="1" dirty="0"/>
              <a:t>·</a:t>
            </a:r>
            <a:r>
              <a:rPr lang="zh-CN" altLang="en-US" sz="1400" b="1" dirty="0"/>
              <a:t>太湖之光”：</a:t>
            </a:r>
            <a:r>
              <a:rPr lang="en-US" altLang="zh-CN" sz="1400" b="1" dirty="0"/>
              <a:t>12.54</a:t>
            </a:r>
            <a:r>
              <a:rPr lang="zh-CN" altLang="en-US" sz="1400" b="1" dirty="0"/>
              <a:t>亿亿次</a:t>
            </a:r>
            <a:r>
              <a:rPr lang="en-US" altLang="zh-CN" sz="1400" b="1" dirty="0"/>
              <a:t>=12.54x10</a:t>
            </a:r>
            <a:r>
              <a:rPr lang="en-US" altLang="zh-CN" sz="1400" b="1" baseline="30000" dirty="0"/>
              <a:t>16</a:t>
            </a:r>
          </a:p>
          <a:p>
            <a:endParaRPr lang="en-US" altLang="zh-CN" sz="1400" b="1" dirty="0"/>
          </a:p>
          <a:p>
            <a:endParaRPr lang="zh-CN" altLang="en-US" sz="1400" b="1" dirty="0"/>
          </a:p>
          <a:p>
            <a:r>
              <a:rPr lang="en-US" altLang="zh-CN" sz="1400" b="1" dirty="0"/>
              <a:t>12.54x10</a:t>
            </a:r>
            <a:r>
              <a:rPr lang="en-US" altLang="zh-CN" sz="1400" b="1" baseline="30000" dirty="0"/>
              <a:t>16</a:t>
            </a:r>
            <a:r>
              <a:rPr lang="en-US" altLang="zh-CN" sz="1400" b="1" dirty="0"/>
              <a:t>/5.49x10</a:t>
            </a:r>
            <a:r>
              <a:rPr lang="en-US" altLang="zh-CN" sz="1400" b="1" baseline="30000" dirty="0"/>
              <a:t>16</a:t>
            </a:r>
            <a:r>
              <a:rPr lang="en-US" altLang="zh-CN" sz="1400" b="1" dirty="0"/>
              <a:t>= 2.28</a:t>
            </a:r>
            <a:r>
              <a:rPr lang="zh-CN" altLang="en-US" sz="1400" b="1" dirty="0"/>
              <a:t>倍</a:t>
            </a:r>
          </a:p>
        </p:txBody>
      </p:sp>
      <p:pic>
        <p:nvPicPr>
          <p:cNvPr id="3074" name="Picture 2">
            <a:extLst>
              <a:ext uri="{FF2B5EF4-FFF2-40B4-BE49-F238E27FC236}">
                <a16:creationId xmlns:a16="http://schemas.microsoft.com/office/drawing/2014/main" id="{9A924FFF-4519-4956-A2C9-20FAB47D4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81" y="4005064"/>
            <a:ext cx="3937620" cy="23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52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20245D-5F95-4D09-A7E3-7C55CFB04765}"/>
              </a:ext>
            </a:extLst>
          </p:cNvPr>
          <p:cNvSpPr>
            <a:spLocks noGrp="1"/>
          </p:cNvSpPr>
          <p:nvPr>
            <p:ph idx="1"/>
          </p:nvPr>
        </p:nvSpPr>
        <p:spPr>
          <a:xfrm>
            <a:off x="457200" y="908720"/>
            <a:ext cx="8229600" cy="4525963"/>
          </a:xfrm>
        </p:spPr>
        <p:txBody>
          <a:bodyPr/>
          <a:lstStyle/>
          <a:p>
            <a:pPr lvl="1"/>
            <a:r>
              <a:rPr lang="zh-CN" altLang="en-US" sz="2000" b="1" dirty="0"/>
              <a:t>必须看到，我国计算机产业在关键技术（如</a:t>
            </a:r>
            <a:r>
              <a:rPr lang="en-US" altLang="zh-CN" sz="2000" b="1" dirty="0">
                <a:solidFill>
                  <a:srgbClr val="FF0000"/>
                </a:solidFill>
              </a:rPr>
              <a:t>CPU</a:t>
            </a:r>
            <a:r>
              <a:rPr lang="zh-CN" altLang="en-US" sz="2000" b="1" dirty="0">
                <a:solidFill>
                  <a:srgbClr val="FF0000"/>
                </a:solidFill>
              </a:rPr>
              <a:t>设计</a:t>
            </a:r>
            <a:r>
              <a:rPr lang="zh-CN" altLang="en-US" sz="2000" b="1" dirty="0"/>
              <a:t>、</a:t>
            </a:r>
            <a:r>
              <a:rPr lang="zh-CN" altLang="en-US" sz="2000" b="1" dirty="0">
                <a:solidFill>
                  <a:srgbClr val="FF0000"/>
                </a:solidFill>
              </a:rPr>
              <a:t>芯片制造</a:t>
            </a:r>
            <a:r>
              <a:rPr lang="zh-CN" altLang="en-US" sz="2000" b="1" dirty="0"/>
              <a:t>、</a:t>
            </a:r>
            <a:r>
              <a:rPr lang="zh-CN" altLang="en-US" sz="2000" b="1" dirty="0">
                <a:solidFill>
                  <a:srgbClr val="FF0000"/>
                </a:solidFill>
              </a:rPr>
              <a:t>系统软件</a:t>
            </a:r>
            <a:r>
              <a:rPr lang="zh-CN" altLang="en-US" sz="2000" b="1" dirty="0"/>
              <a:t>、</a:t>
            </a:r>
            <a:r>
              <a:rPr lang="zh-CN" altLang="en-US" sz="2000" b="1" dirty="0">
                <a:solidFill>
                  <a:srgbClr val="FF0000"/>
                </a:solidFill>
              </a:rPr>
              <a:t>基础软件</a:t>
            </a:r>
            <a:r>
              <a:rPr lang="zh-CN" altLang="en-US" sz="2000" b="1" dirty="0"/>
              <a:t>、</a:t>
            </a:r>
            <a:r>
              <a:rPr lang="zh-CN" altLang="en-US" sz="2000" b="1" dirty="0">
                <a:solidFill>
                  <a:srgbClr val="FF0000"/>
                </a:solidFill>
              </a:rPr>
              <a:t>工业软件</a:t>
            </a:r>
            <a:r>
              <a:rPr lang="zh-CN" altLang="en-US" sz="2000" b="1" dirty="0"/>
              <a:t>）方面还存在严重的短板，我国信息产业的自主可控还有很长的路需要走。</a:t>
            </a:r>
            <a:endParaRPr lang="en-US" altLang="zh-CN" sz="2000" b="1" dirty="0"/>
          </a:p>
          <a:p>
            <a:pPr lvl="1"/>
            <a:endParaRPr lang="en-US" altLang="zh-CN" sz="2000" b="1" dirty="0"/>
          </a:p>
          <a:p>
            <a:pPr lvl="1"/>
            <a:r>
              <a:rPr lang="en-US" altLang="zh-CN" sz="2000" b="1" dirty="0"/>
              <a:t>《</a:t>
            </a:r>
            <a:r>
              <a:rPr lang="zh-CN" altLang="en-US" sz="2000" b="1" dirty="0"/>
              <a:t>计算机组成原理</a:t>
            </a:r>
            <a:r>
              <a:rPr lang="en-US" altLang="zh-CN" sz="2000" b="1" dirty="0"/>
              <a:t>》</a:t>
            </a:r>
            <a:r>
              <a:rPr lang="zh-CN" altLang="en-US" sz="2000" b="1" dirty="0"/>
              <a:t>课程介绍</a:t>
            </a:r>
            <a:r>
              <a:rPr lang="en-US" altLang="zh-CN" sz="2000" b="1" dirty="0">
                <a:solidFill>
                  <a:srgbClr val="FF0000"/>
                </a:solidFill>
              </a:rPr>
              <a:t>CPU</a:t>
            </a:r>
            <a:r>
              <a:rPr lang="zh-CN" altLang="en-US" sz="2000" b="1" dirty="0">
                <a:solidFill>
                  <a:srgbClr val="FF0000"/>
                </a:solidFill>
              </a:rPr>
              <a:t>内部结构和原理</a:t>
            </a:r>
            <a:r>
              <a:rPr lang="zh-CN" altLang="en-US" sz="2000" b="1" dirty="0"/>
              <a:t>，是我们投身信息产业自主可控的敲门砖。</a:t>
            </a:r>
          </a:p>
        </p:txBody>
      </p:sp>
      <p:pic>
        <p:nvPicPr>
          <p:cNvPr id="2050" name="Picture 2">
            <a:extLst>
              <a:ext uri="{FF2B5EF4-FFF2-40B4-BE49-F238E27FC236}">
                <a16:creationId xmlns:a16="http://schemas.microsoft.com/office/drawing/2014/main" id="{1AA62852-EB96-4369-A42D-23A4ADF48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462502"/>
            <a:ext cx="3552056" cy="244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3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1.2    </a:t>
            </a:r>
            <a:r>
              <a:rPr lang="zh-CN" altLang="en-US" b="1" dirty="0">
                <a:solidFill>
                  <a:srgbClr val="002060"/>
                </a:solidFill>
                <a:latin typeface="+mn-lt"/>
                <a:ea typeface="黑体" pitchFamily="49" charset="-122"/>
              </a:rPr>
              <a:t>计算机系统的组成</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855365"/>
            <a:ext cx="8229600" cy="4525963"/>
          </a:xfrm>
        </p:spPr>
        <p:txBody>
          <a:bodyPr/>
          <a:lstStyle/>
          <a:p>
            <a:pPr eaLnBrk="1" hangingPunct="1"/>
            <a:r>
              <a:rPr lang="zh-CN" altLang="en-US" sz="2000" b="1" dirty="0"/>
              <a:t>硬件：</a:t>
            </a:r>
            <a:r>
              <a:rPr lang="en-US" altLang="zh-CN" sz="2000" b="1" dirty="0"/>
              <a:t>Hardware</a:t>
            </a:r>
          </a:p>
          <a:p>
            <a:pPr eaLnBrk="1" hangingPunct="1"/>
            <a:endParaRPr lang="en-US" altLang="zh-CN" sz="2000" b="1" dirty="0"/>
          </a:p>
          <a:p>
            <a:pPr eaLnBrk="1" hangingPunct="1"/>
            <a:r>
              <a:rPr lang="zh-CN" altLang="en-US" sz="2000" b="1" dirty="0"/>
              <a:t>软件：</a:t>
            </a:r>
            <a:r>
              <a:rPr lang="en-US" altLang="zh-CN" sz="2000" b="1" dirty="0"/>
              <a:t>Software</a:t>
            </a:r>
          </a:p>
          <a:p>
            <a:pPr eaLnBrk="1" hangingPunct="1"/>
            <a:endParaRPr lang="en-US" altLang="zh-CN" sz="2000" b="1" dirty="0"/>
          </a:p>
          <a:p>
            <a:pPr eaLnBrk="1" hangingPunct="1"/>
            <a:r>
              <a:rPr lang="zh-CN" altLang="en-US" sz="2000" b="1" dirty="0"/>
              <a:t>固件：</a:t>
            </a:r>
            <a:r>
              <a:rPr lang="en-US" altLang="zh-CN" sz="2000" b="1" dirty="0"/>
              <a:t>Firmware</a:t>
            </a:r>
            <a:r>
              <a:rPr lang="zh-CN" altLang="en-US" sz="2000" b="1" dirty="0"/>
              <a:t>，具有软件功能的硬件，是一种把软件固化在硬件之中的器件。如微型计算机中，把高级语言的编译程序固化在只读存储器中，则此存储器就具有了编译程序的功能，这种存储器就属于固件。比如计算机主板上的基本输入</a:t>
            </a:r>
            <a:r>
              <a:rPr lang="en-US" altLang="zh-CN" sz="2000" b="1" dirty="0"/>
              <a:t>/</a:t>
            </a:r>
            <a:r>
              <a:rPr lang="zh-CN" altLang="en-US" sz="2000" b="1" dirty="0"/>
              <a:t>输出系统</a:t>
            </a:r>
            <a:r>
              <a:rPr lang="en-US" altLang="zh-CN" sz="2000" b="1" dirty="0"/>
              <a:t>BIOS</a:t>
            </a:r>
            <a:r>
              <a:rPr lang="zh-CN" altLang="en-US" sz="2000" b="1" dirty="0"/>
              <a:t>（</a:t>
            </a:r>
            <a:r>
              <a:rPr lang="en-US" altLang="zh-CN" sz="2000" b="1" dirty="0"/>
              <a:t>Basic Input/Output System</a:t>
            </a:r>
            <a:r>
              <a:rPr lang="zh-CN" altLang="en-US" sz="2000" b="1" dirty="0"/>
              <a:t>），通常固化在</a:t>
            </a:r>
            <a:r>
              <a:rPr lang="en-US" altLang="zh-CN" sz="2000" b="1" dirty="0"/>
              <a:t>ROM</a:t>
            </a:r>
            <a:r>
              <a:rPr lang="zh-CN" altLang="en-US" sz="2000" b="1" dirty="0"/>
              <a:t>中，也称为</a:t>
            </a:r>
            <a:r>
              <a:rPr lang="en-US" altLang="zh-CN" sz="2000" b="1" dirty="0">
                <a:solidFill>
                  <a:srgbClr val="FF0000"/>
                </a:solidFill>
              </a:rPr>
              <a:t>ROM BIOS</a:t>
            </a:r>
            <a:r>
              <a:rPr lang="zh-CN" altLang="en-US" sz="2000" b="1" dirty="0"/>
              <a:t>，就是固件。</a:t>
            </a:r>
            <a:endParaRPr lang="en-US" altLang="zh-CN" sz="2000" b="1" dirty="0"/>
          </a:p>
        </p:txBody>
      </p:sp>
      <p:sp>
        <p:nvSpPr>
          <p:cNvPr id="4" name="文本框 3">
            <a:extLst>
              <a:ext uri="{FF2B5EF4-FFF2-40B4-BE49-F238E27FC236}">
                <a16:creationId xmlns:a16="http://schemas.microsoft.com/office/drawing/2014/main" id="{43719D37-1752-428E-8470-B11DF40999DE}"/>
              </a:ext>
            </a:extLst>
          </p:cNvPr>
          <p:cNvSpPr txBox="1"/>
          <p:nvPr/>
        </p:nvSpPr>
        <p:spPr>
          <a:xfrm>
            <a:off x="6516216" y="430639"/>
            <a:ext cx="2448272" cy="830997"/>
          </a:xfrm>
          <a:prstGeom prst="rect">
            <a:avLst/>
          </a:prstGeom>
          <a:solidFill>
            <a:srgbClr val="FFFF00"/>
          </a:solidFill>
        </p:spPr>
        <p:txBody>
          <a:bodyPr wrap="square">
            <a:spAutoFit/>
          </a:bodyPr>
          <a:lstStyle/>
          <a:p>
            <a:r>
              <a:rPr lang="en-US" altLang="zh-CN" sz="1600" b="1" i="0" dirty="0">
                <a:solidFill>
                  <a:srgbClr val="111111"/>
                </a:solidFill>
                <a:effectLst/>
                <a:latin typeface="Avenir"/>
              </a:rPr>
              <a:t>1.2.1</a:t>
            </a:r>
            <a:r>
              <a:rPr lang="zh-CN" altLang="en-US" sz="1600" b="1" i="0" dirty="0">
                <a:solidFill>
                  <a:srgbClr val="111111"/>
                </a:solidFill>
                <a:effectLst/>
                <a:latin typeface="Avenir"/>
              </a:rPr>
              <a:t>　计算机硬件系统　</a:t>
            </a:r>
            <a:br>
              <a:rPr lang="zh-CN" altLang="en-US" sz="1600" b="1" dirty="0"/>
            </a:br>
            <a:endParaRPr lang="en-US" altLang="zh-CN" sz="1600" b="1" dirty="0"/>
          </a:p>
          <a:p>
            <a:r>
              <a:rPr lang="en-US" altLang="zh-CN" sz="1600" b="1" i="0" dirty="0">
                <a:solidFill>
                  <a:srgbClr val="111111"/>
                </a:solidFill>
                <a:effectLst/>
                <a:latin typeface="Avenir"/>
              </a:rPr>
              <a:t>1.2.2</a:t>
            </a:r>
            <a:r>
              <a:rPr lang="zh-CN" altLang="en-US" sz="1600" b="1" i="0" dirty="0">
                <a:solidFill>
                  <a:srgbClr val="111111"/>
                </a:solidFill>
                <a:effectLst/>
                <a:latin typeface="Avenir"/>
              </a:rPr>
              <a:t>　计算机软件系统　</a:t>
            </a:r>
            <a:endParaRPr lang="zh-CN" altLang="en-US" sz="1600" b="1" dirty="0"/>
          </a:p>
        </p:txBody>
      </p:sp>
      <p:pic>
        <p:nvPicPr>
          <p:cNvPr id="4098" name="Picture 2">
            <a:extLst>
              <a:ext uri="{FF2B5EF4-FFF2-40B4-BE49-F238E27FC236}">
                <a16:creationId xmlns:a16="http://schemas.microsoft.com/office/drawing/2014/main" id="{9437AB3A-E0E4-446B-A5EE-600F840FB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013176"/>
            <a:ext cx="2214935" cy="175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47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B078F36-CFA1-4D9F-BB40-942FF28F087A}"/>
              </a:ext>
            </a:extLst>
          </p:cNvPr>
          <p:cNvSpPr>
            <a:spLocks noGrp="1" noChangeArrowheads="1"/>
          </p:cNvSpPr>
          <p:nvPr>
            <p:ph type="title"/>
          </p:nvPr>
        </p:nvSpPr>
        <p:spPr>
          <a:xfrm>
            <a:off x="0" y="116632"/>
            <a:ext cx="9180513" cy="1170831"/>
          </a:xfrm>
        </p:spPr>
        <p:txBody>
          <a:bodyPr/>
          <a:lstStyle/>
          <a:p>
            <a:pPr eaLnBrk="1" hangingPunct="1"/>
            <a:r>
              <a:rPr lang="zh-CN" altLang="en-US" b="1" dirty="0"/>
              <a:t>主要参考书</a:t>
            </a:r>
          </a:p>
        </p:txBody>
      </p:sp>
      <p:sp>
        <p:nvSpPr>
          <p:cNvPr id="14339" name="Rectangle 3">
            <a:extLst>
              <a:ext uri="{FF2B5EF4-FFF2-40B4-BE49-F238E27FC236}">
                <a16:creationId xmlns:a16="http://schemas.microsoft.com/office/drawing/2014/main" id="{FA42B041-53CE-47D4-852B-D64A81A431FB}"/>
              </a:ext>
            </a:extLst>
          </p:cNvPr>
          <p:cNvSpPr>
            <a:spLocks noGrp="1" noChangeArrowheads="1"/>
          </p:cNvSpPr>
          <p:nvPr>
            <p:ph type="body" idx="1"/>
          </p:nvPr>
        </p:nvSpPr>
        <p:spPr>
          <a:xfrm>
            <a:off x="468313" y="1557339"/>
            <a:ext cx="8532812" cy="4895998"/>
          </a:xfrm>
        </p:spPr>
        <p:txBody>
          <a:bodyPr/>
          <a:lstStyle/>
          <a:p>
            <a:pPr eaLnBrk="1" hangingPunct="1">
              <a:lnSpc>
                <a:spcPct val="80000"/>
              </a:lnSpc>
            </a:pPr>
            <a:r>
              <a:rPr lang="en-US" altLang="zh-CN" sz="1200" b="1" dirty="0"/>
              <a:t>《</a:t>
            </a:r>
            <a:r>
              <a:rPr lang="zh-CN" altLang="en-US" sz="1200" b="1" dirty="0">
                <a:solidFill>
                  <a:srgbClr val="FF0000"/>
                </a:solidFill>
              </a:rPr>
              <a:t>计算机组成原理实验指导与习题解析</a:t>
            </a:r>
            <a:r>
              <a:rPr lang="en-US" altLang="zh-CN" sz="1200" b="1" dirty="0"/>
              <a:t>》</a:t>
            </a:r>
            <a:r>
              <a:rPr lang="zh-CN" altLang="en-US" sz="1200" b="1" dirty="0"/>
              <a:t>，谭志虎 主编，周军龙、肖亮 副主编。人民邮电出版社，</a:t>
            </a:r>
            <a:r>
              <a:rPr lang="en-US" altLang="zh-CN" sz="1200" b="1" dirty="0"/>
              <a:t>2022</a:t>
            </a:r>
            <a:r>
              <a:rPr lang="zh-CN" altLang="en-US" sz="1200" b="1" dirty="0"/>
              <a:t>年</a:t>
            </a:r>
            <a:r>
              <a:rPr lang="en-US" altLang="zh-CN" sz="1200" b="1" dirty="0"/>
              <a:t>2</a:t>
            </a:r>
            <a:r>
              <a:rPr lang="zh-CN" altLang="en-US" sz="1200" b="1" dirty="0"/>
              <a:t>月第</a:t>
            </a:r>
            <a:r>
              <a:rPr lang="en-US" altLang="zh-CN" sz="1200" b="1" dirty="0"/>
              <a:t>1</a:t>
            </a:r>
            <a:r>
              <a:rPr lang="zh-CN" altLang="en-US" sz="1200" b="1" dirty="0"/>
              <a:t>版，</a:t>
            </a:r>
            <a:r>
              <a:rPr lang="en-US" altLang="zh-CN" sz="1200" b="1" dirty="0"/>
              <a:t>ISBN</a:t>
            </a:r>
            <a:r>
              <a:rPr lang="zh-CN" altLang="en-US" sz="1200" b="1" dirty="0"/>
              <a:t>：</a:t>
            </a:r>
            <a:r>
              <a:rPr lang="en-US" altLang="zh-CN" sz="1200" b="1" dirty="0"/>
              <a:t>9787115582720</a:t>
            </a:r>
          </a:p>
          <a:p>
            <a:pPr eaLnBrk="1" hangingPunct="1">
              <a:lnSpc>
                <a:spcPct val="80000"/>
              </a:lnSpc>
            </a:pPr>
            <a:endParaRPr lang="en-US" altLang="zh-CN" sz="1200" b="1" dirty="0"/>
          </a:p>
          <a:p>
            <a:pPr eaLnBrk="1" hangingPunct="1">
              <a:lnSpc>
                <a:spcPct val="80000"/>
              </a:lnSpc>
            </a:pPr>
            <a:r>
              <a:rPr lang="en-US" altLang="zh-CN" sz="1200" b="1" dirty="0"/>
              <a:t>《</a:t>
            </a:r>
            <a:r>
              <a:rPr lang="zh-CN" altLang="en-US" sz="1200" b="1" dirty="0">
                <a:solidFill>
                  <a:srgbClr val="FF0000"/>
                </a:solidFill>
              </a:rPr>
              <a:t>计算机组成原理实践教程</a:t>
            </a:r>
            <a:r>
              <a:rPr lang="en-US" altLang="zh-CN" sz="1200" b="1" dirty="0">
                <a:solidFill>
                  <a:srgbClr val="FF0000"/>
                </a:solidFill>
              </a:rPr>
              <a:t>——</a:t>
            </a:r>
            <a:r>
              <a:rPr lang="zh-CN" altLang="en-US" sz="1200" b="1" dirty="0">
                <a:solidFill>
                  <a:srgbClr val="FF0000"/>
                </a:solidFill>
              </a:rPr>
              <a:t>从逻辑门到</a:t>
            </a:r>
            <a:r>
              <a:rPr lang="en-US" altLang="zh-CN" sz="1200" b="1" dirty="0">
                <a:solidFill>
                  <a:srgbClr val="FF0000"/>
                </a:solidFill>
              </a:rPr>
              <a:t>CPU</a:t>
            </a:r>
            <a:r>
              <a:rPr lang="en-US" altLang="zh-CN" sz="1200" b="1" dirty="0"/>
              <a:t>》</a:t>
            </a:r>
            <a:r>
              <a:rPr lang="zh-CN" altLang="en-US" sz="1200" b="1" dirty="0"/>
              <a:t>，谭志虎、秦磊华、胡迪青  编著，清华大学出版社，</a:t>
            </a:r>
            <a:r>
              <a:rPr lang="en-US" altLang="zh-CN" sz="1200" b="1" dirty="0"/>
              <a:t>2018</a:t>
            </a:r>
            <a:r>
              <a:rPr lang="zh-CN" altLang="en-US" sz="1200" b="1" dirty="0"/>
              <a:t>年</a:t>
            </a:r>
            <a:r>
              <a:rPr lang="en-US" altLang="zh-CN" sz="1200" b="1" dirty="0"/>
              <a:t>10</a:t>
            </a:r>
            <a:r>
              <a:rPr lang="zh-CN" altLang="en-US" sz="1200" b="1" dirty="0"/>
              <a:t>月第</a:t>
            </a:r>
            <a:r>
              <a:rPr lang="en-US" altLang="zh-CN" sz="1200" b="1" dirty="0"/>
              <a:t>1</a:t>
            </a:r>
            <a:r>
              <a:rPr lang="zh-CN" altLang="en-US" sz="1200" b="1" dirty="0"/>
              <a:t>版，</a:t>
            </a:r>
            <a:r>
              <a:rPr lang="en-US" altLang="zh-CN" sz="1200" b="1" dirty="0"/>
              <a:t>ISBN</a:t>
            </a:r>
            <a:r>
              <a:rPr lang="zh-CN" altLang="en-US" sz="1200" b="1" dirty="0"/>
              <a:t>：</a:t>
            </a:r>
            <a:r>
              <a:rPr lang="en-US" altLang="zh-CN" sz="1200" b="1" dirty="0"/>
              <a:t>9787302511892</a:t>
            </a:r>
          </a:p>
          <a:p>
            <a:pPr eaLnBrk="1" hangingPunct="1">
              <a:lnSpc>
                <a:spcPct val="80000"/>
              </a:lnSpc>
            </a:pPr>
            <a:endParaRPr lang="en-US" altLang="zh-CN" sz="1200" b="1" dirty="0"/>
          </a:p>
          <a:p>
            <a:pPr eaLnBrk="1" hangingPunct="1">
              <a:lnSpc>
                <a:spcPct val="80000"/>
              </a:lnSpc>
            </a:pPr>
            <a:r>
              <a:rPr lang="en-US" altLang="zh-CN" sz="1200" b="1" dirty="0"/>
              <a:t>《</a:t>
            </a:r>
            <a:r>
              <a:rPr lang="zh-CN" altLang="en-US" sz="1200" b="1" dirty="0"/>
              <a:t>计算机组成与设计（基于</a:t>
            </a:r>
            <a:r>
              <a:rPr lang="en-US" altLang="zh-CN" sz="1200" b="1" dirty="0"/>
              <a:t>RISC-V</a:t>
            </a:r>
            <a:r>
              <a:rPr lang="zh-CN" altLang="en-US" sz="1200" b="1" dirty="0"/>
              <a:t>架构）</a:t>
            </a:r>
            <a:r>
              <a:rPr lang="en-US" altLang="zh-CN" sz="1200" b="1" dirty="0"/>
              <a:t>》</a:t>
            </a:r>
            <a:r>
              <a:rPr lang="zh-CN" altLang="en-US" sz="1200" b="1" dirty="0"/>
              <a:t>，袁春风、余子濠，高等教育出版社，</a:t>
            </a:r>
            <a:r>
              <a:rPr lang="en-US" altLang="zh-CN" sz="1200" b="1" dirty="0"/>
              <a:t>2020</a:t>
            </a:r>
            <a:r>
              <a:rPr lang="zh-CN" altLang="en-US" sz="1200" b="1" dirty="0"/>
              <a:t>年</a:t>
            </a:r>
            <a:r>
              <a:rPr lang="en-US" altLang="zh-CN" sz="1200" b="1" dirty="0"/>
              <a:t>10</a:t>
            </a:r>
            <a:r>
              <a:rPr lang="zh-CN" altLang="en-US" sz="1200" b="1" dirty="0"/>
              <a:t>月，</a:t>
            </a:r>
            <a:r>
              <a:rPr lang="en-US" altLang="zh-CN" sz="1200" b="1" dirty="0"/>
              <a:t>ISBN</a:t>
            </a:r>
            <a:r>
              <a:rPr lang="zh-CN" altLang="en-US" sz="1200" b="1" dirty="0"/>
              <a:t>：</a:t>
            </a:r>
            <a:r>
              <a:rPr lang="en-US" altLang="zh-CN" sz="1200" b="1" dirty="0"/>
              <a:t>9787040548921</a:t>
            </a:r>
          </a:p>
          <a:p>
            <a:pPr eaLnBrk="1" hangingPunct="1">
              <a:lnSpc>
                <a:spcPct val="80000"/>
              </a:lnSpc>
            </a:pPr>
            <a:endParaRPr lang="en-US" altLang="zh-CN" sz="1200" b="1" dirty="0"/>
          </a:p>
          <a:p>
            <a:pPr eaLnBrk="1" hangingPunct="1">
              <a:lnSpc>
                <a:spcPct val="80000"/>
              </a:lnSpc>
            </a:pPr>
            <a:r>
              <a:rPr lang="zh-CN" altLang="en-US" sz="1200" b="1" dirty="0"/>
              <a:t>《数字逻辑与计算机组成》，袁春风、武港山、吴海军、余子濠，机械工业出版社，2020年10月，</a:t>
            </a:r>
            <a:r>
              <a:rPr lang="en-US" altLang="zh-CN" sz="1200" b="1" dirty="0"/>
              <a:t>ISBN</a:t>
            </a:r>
            <a:r>
              <a:rPr lang="zh-CN" altLang="en-US" sz="1200" b="1" dirty="0"/>
              <a:t>：</a:t>
            </a:r>
            <a:r>
              <a:rPr lang="en-US" altLang="zh-CN" sz="1200" b="1" dirty="0"/>
              <a:t>9787111665557</a:t>
            </a:r>
          </a:p>
          <a:p>
            <a:pPr eaLnBrk="1" hangingPunct="1">
              <a:lnSpc>
                <a:spcPct val="80000"/>
              </a:lnSpc>
            </a:pPr>
            <a:endParaRPr lang="en-US" altLang="zh-CN" sz="1200" b="1" dirty="0"/>
          </a:p>
          <a:p>
            <a:pPr eaLnBrk="1" hangingPunct="1">
              <a:lnSpc>
                <a:spcPct val="80000"/>
              </a:lnSpc>
            </a:pPr>
            <a:r>
              <a:rPr lang="en-US" altLang="zh-CN" sz="1200" b="1" dirty="0"/>
              <a:t>《</a:t>
            </a:r>
            <a:r>
              <a:rPr lang="zh-CN" altLang="en-US" sz="1200" b="1" dirty="0"/>
              <a:t>计算机组成与实现</a:t>
            </a:r>
            <a:r>
              <a:rPr lang="en-US" altLang="zh-CN" sz="1200" b="1" dirty="0"/>
              <a:t>》</a:t>
            </a:r>
            <a:r>
              <a:rPr lang="zh-CN" altLang="en-US" sz="1200" b="1" dirty="0"/>
              <a:t>，高小鹏，高等教育出版社，</a:t>
            </a:r>
            <a:r>
              <a:rPr lang="en-US" altLang="zh-CN" sz="1200" b="1" dirty="0"/>
              <a:t>2018</a:t>
            </a:r>
            <a:r>
              <a:rPr lang="zh-CN" altLang="en-US" sz="1200" b="1" dirty="0"/>
              <a:t>年</a:t>
            </a:r>
            <a:r>
              <a:rPr lang="en-US" altLang="zh-CN" sz="1200" b="1" dirty="0"/>
              <a:t>12</a:t>
            </a:r>
            <a:r>
              <a:rPr lang="zh-CN" altLang="en-US" sz="1200" b="1" dirty="0"/>
              <a:t>月，</a:t>
            </a:r>
            <a:r>
              <a:rPr lang="en-US" altLang="zh-CN" sz="1200" b="1" dirty="0"/>
              <a:t>ISBN</a:t>
            </a:r>
            <a:r>
              <a:rPr lang="zh-CN" altLang="en-US" sz="1200" b="1" dirty="0"/>
              <a:t>：</a:t>
            </a:r>
            <a:r>
              <a:rPr lang="en-US" altLang="zh-CN" sz="1200" b="1" dirty="0"/>
              <a:t>9787040510454</a:t>
            </a:r>
          </a:p>
          <a:p>
            <a:pPr eaLnBrk="1" hangingPunct="1">
              <a:lnSpc>
                <a:spcPct val="80000"/>
              </a:lnSpc>
            </a:pPr>
            <a:endParaRPr lang="en-US" altLang="zh-CN" sz="1200" b="1" dirty="0"/>
          </a:p>
          <a:p>
            <a:pPr eaLnBrk="1" hangingPunct="1">
              <a:lnSpc>
                <a:spcPct val="80000"/>
              </a:lnSpc>
            </a:pPr>
            <a:r>
              <a:rPr lang="zh-CN" altLang="zh-CN" sz="1200" b="1" dirty="0"/>
              <a:t>《计算机组成与设计：硬件</a:t>
            </a:r>
            <a:r>
              <a:rPr lang="en-US" altLang="zh-CN" sz="1200" b="1" dirty="0"/>
              <a:t>/</a:t>
            </a:r>
            <a:r>
              <a:rPr lang="zh-CN" altLang="zh-CN" sz="1200" b="1" dirty="0"/>
              <a:t>软件接口（原书第</a:t>
            </a:r>
            <a:r>
              <a:rPr lang="en-US" altLang="zh-CN" sz="1200" b="1" dirty="0"/>
              <a:t>5</a:t>
            </a:r>
            <a:r>
              <a:rPr lang="zh-CN" altLang="zh-CN" sz="1200" b="1" dirty="0"/>
              <a:t>版·</a:t>
            </a:r>
            <a:r>
              <a:rPr lang="en-US" altLang="zh-CN" sz="1200" b="1" dirty="0"/>
              <a:t>RISC-V</a:t>
            </a:r>
            <a:r>
              <a:rPr lang="zh-CN" altLang="zh-CN" sz="1200" b="1" dirty="0"/>
              <a:t>）》，</a:t>
            </a:r>
            <a:r>
              <a:rPr lang="en-US" altLang="zh-CN" sz="1200" b="1" dirty="0" err="1"/>
              <a:t>DavidA.Patterson</a:t>
            </a:r>
            <a:r>
              <a:rPr lang="zh-CN" altLang="zh-CN" sz="1200" b="1" dirty="0"/>
              <a:t>，</a:t>
            </a:r>
            <a:r>
              <a:rPr lang="en-US" altLang="zh-CN" sz="1200" b="1" dirty="0" err="1"/>
              <a:t>JohnL.Hennessy</a:t>
            </a:r>
            <a:r>
              <a:rPr lang="en-US" altLang="zh-CN" sz="1200" b="1" dirty="0"/>
              <a:t> </a:t>
            </a:r>
            <a:r>
              <a:rPr lang="zh-CN" altLang="zh-CN" sz="1200" b="1" dirty="0"/>
              <a:t>著，易江芳，刘先华 译，机械工业出版社，</a:t>
            </a:r>
            <a:r>
              <a:rPr lang="en-US" altLang="zh-CN" sz="1200" b="1" dirty="0"/>
              <a:t>2021</a:t>
            </a:r>
            <a:r>
              <a:rPr lang="zh-CN" altLang="zh-CN" sz="1200" b="1" dirty="0"/>
              <a:t>年</a:t>
            </a:r>
            <a:r>
              <a:rPr lang="en-US" altLang="zh-CN" sz="1200" b="1" dirty="0"/>
              <a:t>3</a:t>
            </a:r>
            <a:r>
              <a:rPr lang="zh-CN" altLang="zh-CN" sz="1200" b="1" dirty="0"/>
              <a:t>月出版，</a:t>
            </a:r>
            <a:r>
              <a:rPr lang="en-US" altLang="zh-CN" sz="1200" b="1" dirty="0"/>
              <a:t>ISBN: 9787111652144</a:t>
            </a:r>
          </a:p>
          <a:p>
            <a:pPr eaLnBrk="1" hangingPunct="1">
              <a:lnSpc>
                <a:spcPct val="80000"/>
              </a:lnSpc>
            </a:pPr>
            <a:endParaRPr lang="zh-CN" altLang="en-US" sz="1200" b="1" dirty="0"/>
          </a:p>
          <a:p>
            <a:pPr eaLnBrk="1" hangingPunct="1">
              <a:lnSpc>
                <a:spcPct val="80000"/>
              </a:lnSpc>
            </a:pPr>
            <a:endParaRPr lang="zh-CN" altLang="en-US" sz="1200" b="1" dirty="0"/>
          </a:p>
          <a:p>
            <a:pPr eaLnBrk="1" hangingPunct="1">
              <a:lnSpc>
                <a:spcPct val="80000"/>
              </a:lnSpc>
            </a:pPr>
            <a:endParaRPr lang="en-US" altLang="zh-CN" sz="1200" b="1" dirty="0"/>
          </a:p>
          <a:p>
            <a:pPr eaLnBrk="1" hangingPunct="1">
              <a:lnSpc>
                <a:spcPct val="80000"/>
              </a:lnSpc>
            </a:pPr>
            <a:endParaRPr lang="zh-CN" altLang="en-US" sz="1400" b="1" dirty="0"/>
          </a:p>
        </p:txBody>
      </p:sp>
      <p:pic>
        <p:nvPicPr>
          <p:cNvPr id="7" name="图片 6">
            <a:extLst>
              <a:ext uri="{FF2B5EF4-FFF2-40B4-BE49-F238E27FC236}">
                <a16:creationId xmlns:a16="http://schemas.microsoft.com/office/drawing/2014/main" id="{784BCCF2-866A-4435-B669-B526F2DD611E}"/>
              </a:ext>
            </a:extLst>
          </p:cNvPr>
          <p:cNvPicPr>
            <a:picLocks noChangeAspect="1"/>
          </p:cNvPicPr>
          <p:nvPr/>
        </p:nvPicPr>
        <p:blipFill>
          <a:blip r:embed="rId3"/>
          <a:stretch>
            <a:fillRect/>
          </a:stretch>
        </p:blipFill>
        <p:spPr>
          <a:xfrm>
            <a:off x="4561906" y="4801581"/>
            <a:ext cx="1119437" cy="1486057"/>
          </a:xfrm>
          <a:prstGeom prst="rect">
            <a:avLst/>
          </a:prstGeom>
        </p:spPr>
      </p:pic>
      <p:pic>
        <p:nvPicPr>
          <p:cNvPr id="8" name="图片 7">
            <a:extLst>
              <a:ext uri="{FF2B5EF4-FFF2-40B4-BE49-F238E27FC236}">
                <a16:creationId xmlns:a16="http://schemas.microsoft.com/office/drawing/2014/main" id="{9BC59083-E2F2-4417-8EDA-306DAECB92E0}"/>
              </a:ext>
            </a:extLst>
          </p:cNvPr>
          <p:cNvPicPr>
            <a:picLocks noChangeAspect="1"/>
          </p:cNvPicPr>
          <p:nvPr/>
        </p:nvPicPr>
        <p:blipFill>
          <a:blip r:embed="rId4"/>
          <a:stretch>
            <a:fillRect/>
          </a:stretch>
        </p:blipFill>
        <p:spPr>
          <a:xfrm>
            <a:off x="2995902" y="4692001"/>
            <a:ext cx="1368323" cy="1681083"/>
          </a:xfrm>
          <a:prstGeom prst="rect">
            <a:avLst/>
          </a:prstGeom>
        </p:spPr>
      </p:pic>
      <p:pic>
        <p:nvPicPr>
          <p:cNvPr id="2050" name="Picture 2">
            <a:extLst>
              <a:ext uri="{FF2B5EF4-FFF2-40B4-BE49-F238E27FC236}">
                <a16:creationId xmlns:a16="http://schemas.microsoft.com/office/drawing/2014/main" id="{78658847-D058-44EE-9BC0-F0BEB4858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257" y="4564283"/>
            <a:ext cx="1839120" cy="18391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317BD78-7D61-4A5E-817B-1676AB290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943" y="4801581"/>
            <a:ext cx="1461925" cy="1461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55140E-AA7C-460B-9751-F8BFA1537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623" y="4699245"/>
            <a:ext cx="1265627" cy="174736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788F725-5B72-2ACC-4A8F-94CFAA768A59}"/>
              </a:ext>
            </a:extLst>
          </p:cNvPr>
          <p:cNvPicPr>
            <a:picLocks noChangeAspect="1"/>
          </p:cNvPicPr>
          <p:nvPr/>
        </p:nvPicPr>
        <p:blipFill>
          <a:blip r:embed="rId8"/>
          <a:stretch>
            <a:fillRect/>
          </a:stretch>
        </p:blipFill>
        <p:spPr>
          <a:xfrm>
            <a:off x="238898" y="4867380"/>
            <a:ext cx="1062043" cy="145002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D0F815-B484-4189-9850-905BCD8C4C1D}"/>
              </a:ext>
            </a:extLst>
          </p:cNvPr>
          <p:cNvSpPr>
            <a:spLocks noGrp="1"/>
          </p:cNvSpPr>
          <p:nvPr>
            <p:ph idx="1"/>
          </p:nvPr>
        </p:nvSpPr>
        <p:spPr>
          <a:xfrm>
            <a:off x="457200" y="404664"/>
            <a:ext cx="8229600" cy="4525963"/>
          </a:xfrm>
        </p:spPr>
        <p:txBody>
          <a:bodyPr/>
          <a:lstStyle/>
          <a:p>
            <a:r>
              <a:rPr lang="en-US" altLang="zh-CN" b="1" dirty="0">
                <a:ea typeface="黑体" panose="02010609060101010101" pitchFamily="49" charset="-122"/>
              </a:rPr>
              <a:t>1.2.1  </a:t>
            </a:r>
            <a:r>
              <a:rPr lang="zh-CN" altLang="en-US" b="1" dirty="0">
                <a:ea typeface="黑体" panose="02010609060101010101" pitchFamily="49" charset="-122"/>
              </a:rPr>
              <a:t>计算机硬件系统</a:t>
            </a:r>
            <a:endParaRPr lang="en-US" altLang="zh-CN" b="1" dirty="0">
              <a:ea typeface="黑体" panose="02010609060101010101" pitchFamily="49" charset="-122"/>
            </a:endParaRPr>
          </a:p>
          <a:p>
            <a:pPr lvl="1"/>
            <a:endParaRPr lang="en-US" altLang="zh-CN" sz="1800" b="1" dirty="0"/>
          </a:p>
          <a:p>
            <a:pPr lvl="1"/>
            <a:r>
              <a:rPr lang="zh-CN" altLang="en-US" sz="1800" b="1" dirty="0">
                <a:solidFill>
                  <a:srgbClr val="FF0000"/>
                </a:solidFill>
              </a:rPr>
              <a:t>冯</a:t>
            </a:r>
            <a:r>
              <a:rPr lang="en-US" altLang="zh-CN" sz="1800" b="1" dirty="0">
                <a:solidFill>
                  <a:srgbClr val="FF0000"/>
                </a:solidFill>
              </a:rPr>
              <a:t>·</a:t>
            </a:r>
            <a:r>
              <a:rPr lang="zh-CN" altLang="en-US" sz="1800" b="1" dirty="0">
                <a:solidFill>
                  <a:srgbClr val="FF0000"/>
                </a:solidFill>
              </a:rPr>
              <a:t>诺依曼结构计算机</a:t>
            </a:r>
            <a:r>
              <a:rPr lang="zh-CN" altLang="en-US" sz="1800" b="1" dirty="0"/>
              <a:t>：数学家冯</a:t>
            </a:r>
            <a:r>
              <a:rPr lang="en-US" altLang="zh-CN" sz="1800" b="1" dirty="0"/>
              <a:t>·</a:t>
            </a:r>
            <a:r>
              <a:rPr lang="zh-CN" altLang="en-US" sz="1800" b="1" dirty="0"/>
              <a:t>诺依曼提出了计算机制造的三个基本原则，即采用二进制逻辑、程序存储执行（存储程序和程序控制）以及计算机由五个部分组成（运算器、控制器、存储器、输入设备、输出设备），这套理论被称为</a:t>
            </a:r>
            <a:r>
              <a:rPr lang="zh-CN" altLang="en-US" sz="1800" b="1" dirty="0">
                <a:solidFill>
                  <a:srgbClr val="FF0000"/>
                </a:solidFill>
              </a:rPr>
              <a:t>冯</a:t>
            </a:r>
            <a:r>
              <a:rPr lang="en-US" altLang="zh-CN" sz="1800" b="1" dirty="0">
                <a:solidFill>
                  <a:srgbClr val="FF0000"/>
                </a:solidFill>
              </a:rPr>
              <a:t>·</a:t>
            </a:r>
            <a:r>
              <a:rPr lang="zh-CN" altLang="en-US" sz="1800" b="1" dirty="0">
                <a:solidFill>
                  <a:srgbClr val="FF0000"/>
                </a:solidFill>
              </a:rPr>
              <a:t>诺依曼体系结构</a:t>
            </a:r>
            <a:r>
              <a:rPr lang="zh-CN" altLang="en-US" sz="1800" b="1" dirty="0"/>
              <a:t>。</a:t>
            </a:r>
            <a:endParaRPr lang="en-US" altLang="zh-CN" sz="1800" b="1" dirty="0"/>
          </a:p>
          <a:p>
            <a:pPr lvl="1"/>
            <a:endParaRPr lang="en-US" altLang="zh-CN" sz="1800" b="1" dirty="0"/>
          </a:p>
          <a:p>
            <a:pPr lvl="1"/>
            <a:r>
              <a:rPr lang="zh-CN" altLang="en-US" sz="1800" b="1" dirty="0">
                <a:solidFill>
                  <a:srgbClr val="FF0000"/>
                </a:solidFill>
              </a:rPr>
              <a:t>二进制逻辑</a:t>
            </a:r>
            <a:r>
              <a:rPr lang="zh-CN" altLang="en-US" sz="1800" b="1" dirty="0"/>
              <a:t>：相比十进制，二进制的两个状态“</a:t>
            </a:r>
            <a:r>
              <a:rPr lang="en-US" altLang="zh-CN" sz="1800" b="1" dirty="0"/>
              <a:t>0</a:t>
            </a:r>
            <a:r>
              <a:rPr lang="zh-CN" altLang="en-US" sz="1800" b="1" dirty="0"/>
              <a:t>”和“</a:t>
            </a:r>
            <a:r>
              <a:rPr lang="en-US" altLang="zh-CN" sz="1800" b="1" dirty="0"/>
              <a:t>1</a:t>
            </a:r>
            <a:r>
              <a:rPr lang="zh-CN" altLang="en-US" sz="1800" b="1" dirty="0"/>
              <a:t>”更容易用逻辑电路实现（低电平表示“</a:t>
            </a:r>
            <a:r>
              <a:rPr lang="en-US" altLang="zh-CN" sz="1800" b="1" dirty="0"/>
              <a:t>0</a:t>
            </a:r>
            <a:r>
              <a:rPr lang="zh-CN" altLang="en-US" sz="1800" b="1" dirty="0"/>
              <a:t>”、高电平表示“</a:t>
            </a:r>
            <a:r>
              <a:rPr lang="en-US" altLang="zh-CN" sz="1800" b="1" dirty="0"/>
              <a:t>1</a:t>
            </a:r>
            <a:r>
              <a:rPr lang="zh-CN" altLang="en-US" sz="1800" b="1" dirty="0"/>
              <a:t>”），适合采用布尔代数的方法实现运算电路。</a:t>
            </a:r>
            <a:endParaRPr lang="en-US" altLang="zh-CN" sz="1800" b="1" dirty="0"/>
          </a:p>
          <a:p>
            <a:pPr lvl="1"/>
            <a:endParaRPr lang="en-US" altLang="zh-CN" sz="1800" b="1" dirty="0"/>
          </a:p>
          <a:p>
            <a:pPr lvl="1"/>
            <a:r>
              <a:rPr lang="zh-CN" altLang="en-US" sz="1800" b="1" dirty="0">
                <a:solidFill>
                  <a:srgbClr val="FF0000"/>
                </a:solidFill>
              </a:rPr>
              <a:t>存储程序</a:t>
            </a:r>
            <a:r>
              <a:rPr lang="zh-CN" altLang="en-US" sz="1800" b="1" dirty="0"/>
              <a:t>：将程序和运行程序所需要的数据以二进制的形式存放到存储器中。</a:t>
            </a:r>
            <a:endParaRPr lang="en-US" altLang="zh-CN" sz="1800" b="1" dirty="0"/>
          </a:p>
          <a:p>
            <a:pPr lvl="1"/>
            <a:endParaRPr lang="en-US" altLang="zh-CN" sz="1800" b="1" dirty="0"/>
          </a:p>
          <a:p>
            <a:pPr lvl="1"/>
            <a:r>
              <a:rPr lang="zh-CN" altLang="en-US" sz="1800" b="1" dirty="0">
                <a:solidFill>
                  <a:srgbClr val="FF0000"/>
                </a:solidFill>
              </a:rPr>
              <a:t>程序控制</a:t>
            </a:r>
            <a:r>
              <a:rPr lang="zh-CN" altLang="en-US" sz="1800" b="1" dirty="0"/>
              <a:t>：计算机中的控制器逐条取出存储器中的指令并按顺序执行，控制各功能部件进行相应的操作，完成数据的加工处理。</a:t>
            </a:r>
            <a:endParaRPr lang="en-US" altLang="zh-CN" sz="1800" b="1" dirty="0"/>
          </a:p>
          <a:p>
            <a:pPr lvl="1"/>
            <a:endParaRPr lang="en-US" altLang="zh-CN" sz="1800" b="1" dirty="0"/>
          </a:p>
          <a:p>
            <a:pPr lvl="1"/>
            <a:r>
              <a:rPr lang="zh-CN" altLang="en-US" sz="1800" b="1" dirty="0">
                <a:solidFill>
                  <a:srgbClr val="FF0000"/>
                </a:solidFill>
              </a:rPr>
              <a:t>五大部件</a:t>
            </a:r>
            <a:r>
              <a:rPr lang="zh-CN" altLang="en-US" sz="1800" b="1" dirty="0"/>
              <a:t>：运算器、控制器、存储器、输入设备、输出设备。</a:t>
            </a:r>
          </a:p>
        </p:txBody>
      </p:sp>
    </p:spTree>
    <p:extLst>
      <p:ext uri="{BB962C8B-B14F-4D97-AF65-F5344CB8AC3E}">
        <p14:creationId xmlns:p14="http://schemas.microsoft.com/office/powerpoint/2010/main" val="4214564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696D3-A30F-441D-8ECF-3CDF2725FB80}"/>
              </a:ext>
            </a:extLst>
          </p:cNvPr>
          <p:cNvSpPr>
            <a:spLocks noGrp="1"/>
          </p:cNvSpPr>
          <p:nvPr>
            <p:ph type="title"/>
          </p:nvPr>
        </p:nvSpPr>
        <p:spPr/>
        <p:txBody>
          <a:bodyPr/>
          <a:lstStyle/>
          <a:p>
            <a:r>
              <a:rPr lang="zh-CN" altLang="en-US" b="1" dirty="0">
                <a:latin typeface="+mn-lt"/>
                <a:ea typeface="黑体" panose="02010609060101010101" pitchFamily="49" charset="-122"/>
                <a:cs typeface="+mn-cs"/>
              </a:rPr>
              <a:t>冯</a:t>
            </a:r>
            <a:r>
              <a:rPr lang="en-US" altLang="zh-CN" b="1" dirty="0">
                <a:latin typeface="+mn-lt"/>
                <a:ea typeface="黑体" panose="02010609060101010101" pitchFamily="49" charset="-122"/>
                <a:cs typeface="+mn-cs"/>
              </a:rPr>
              <a:t>·</a:t>
            </a:r>
            <a:r>
              <a:rPr lang="zh-CN" altLang="en-US" b="1" dirty="0">
                <a:latin typeface="+mn-lt"/>
                <a:ea typeface="黑体" panose="02010609060101010101" pitchFamily="49" charset="-122"/>
                <a:cs typeface="+mn-cs"/>
              </a:rPr>
              <a:t>诺依曼</a:t>
            </a:r>
          </a:p>
        </p:txBody>
      </p:sp>
      <p:sp>
        <p:nvSpPr>
          <p:cNvPr id="3" name="内容占位符 2">
            <a:extLst>
              <a:ext uri="{FF2B5EF4-FFF2-40B4-BE49-F238E27FC236}">
                <a16:creationId xmlns:a16="http://schemas.microsoft.com/office/drawing/2014/main" id="{FDE8EA4D-F698-4377-98A8-B34FA6CA9BE0}"/>
              </a:ext>
            </a:extLst>
          </p:cNvPr>
          <p:cNvSpPr>
            <a:spLocks noGrp="1"/>
          </p:cNvSpPr>
          <p:nvPr>
            <p:ph idx="1"/>
          </p:nvPr>
        </p:nvSpPr>
        <p:spPr/>
        <p:txBody>
          <a:bodyPr/>
          <a:lstStyle/>
          <a:p>
            <a:r>
              <a:rPr lang="zh-CN" altLang="en-US" sz="1600" b="1" dirty="0"/>
              <a:t>约翰</a:t>
            </a:r>
            <a:r>
              <a:rPr lang="en-US" altLang="zh-CN" sz="1600" b="1" dirty="0"/>
              <a:t>·</a:t>
            </a:r>
            <a:r>
              <a:rPr lang="zh-CN" altLang="en-US" sz="1600" b="1" dirty="0"/>
              <a:t>冯</a:t>
            </a:r>
            <a:r>
              <a:rPr lang="en-US" altLang="zh-CN" sz="1600" b="1" dirty="0"/>
              <a:t>·</a:t>
            </a:r>
            <a:r>
              <a:rPr lang="zh-CN" altLang="en-US" sz="1600" b="1" dirty="0"/>
              <a:t>诺依曼（</a:t>
            </a:r>
            <a:r>
              <a:rPr lang="en-US" altLang="zh-CN" sz="1600" b="1" dirty="0"/>
              <a:t>John von Neumann</a:t>
            </a:r>
            <a:r>
              <a:rPr lang="zh-CN" altLang="en-US" sz="1600" b="1" dirty="0"/>
              <a:t>，</a:t>
            </a:r>
            <a:r>
              <a:rPr lang="en-US" altLang="zh-CN" sz="1600" b="1" dirty="0"/>
              <a:t>1903</a:t>
            </a:r>
            <a:r>
              <a:rPr lang="zh-CN" altLang="en-US" sz="1600" b="1" dirty="0"/>
              <a:t>年</a:t>
            </a:r>
            <a:r>
              <a:rPr lang="en-US" altLang="zh-CN" sz="1600" b="1" dirty="0"/>
              <a:t>12</a:t>
            </a:r>
            <a:r>
              <a:rPr lang="zh-CN" altLang="en-US" sz="1600" b="1" dirty="0"/>
              <a:t>月</a:t>
            </a:r>
            <a:r>
              <a:rPr lang="en-US" altLang="zh-CN" sz="1600" b="1" dirty="0"/>
              <a:t>28</a:t>
            </a:r>
            <a:r>
              <a:rPr lang="zh-CN" altLang="en-US" sz="1600" b="1" dirty="0"/>
              <a:t>日</a:t>
            </a:r>
            <a:r>
              <a:rPr lang="en-US" altLang="zh-CN" sz="1600" b="1" dirty="0"/>
              <a:t>-1957</a:t>
            </a:r>
            <a:r>
              <a:rPr lang="zh-CN" altLang="en-US" sz="1600" b="1" dirty="0"/>
              <a:t>年</a:t>
            </a:r>
            <a:r>
              <a:rPr lang="en-US" altLang="zh-CN" sz="1600" b="1" dirty="0"/>
              <a:t>2</a:t>
            </a:r>
            <a:r>
              <a:rPr lang="zh-CN" altLang="en-US" sz="1600" b="1" dirty="0"/>
              <a:t>月</a:t>
            </a:r>
            <a:r>
              <a:rPr lang="en-US" altLang="zh-CN" sz="1600" b="1" dirty="0"/>
              <a:t>8</a:t>
            </a:r>
            <a:r>
              <a:rPr lang="zh-CN" altLang="en-US" sz="1600" b="1" dirty="0"/>
              <a:t>日），美籍匈牙利数学家、计算机科学家、物理学家，是</a:t>
            </a:r>
            <a:r>
              <a:rPr lang="en-US" altLang="zh-CN" sz="1600" b="1" dirty="0"/>
              <a:t>20</a:t>
            </a:r>
            <a:r>
              <a:rPr lang="zh-CN" altLang="en-US" sz="1600" b="1" dirty="0"/>
              <a:t>世纪最重要的数学家之一。冯</a:t>
            </a:r>
            <a:r>
              <a:rPr lang="en-US" altLang="zh-CN" sz="1600" b="1" dirty="0"/>
              <a:t>·</a:t>
            </a:r>
            <a:r>
              <a:rPr lang="zh-CN" altLang="en-US" sz="1600" b="1" dirty="0"/>
              <a:t>诺依曼是罗兰大学数学博士，是现代计算机、博弈论、核武器和生化武器等领域内的科学全才之一，被后人称为“</a:t>
            </a:r>
            <a:r>
              <a:rPr lang="zh-CN" altLang="en-US" sz="1600" b="1" dirty="0">
                <a:solidFill>
                  <a:srgbClr val="FF0000"/>
                </a:solidFill>
              </a:rPr>
              <a:t>现代计算机之父</a:t>
            </a:r>
            <a:r>
              <a:rPr lang="zh-CN" altLang="en-US" sz="1600" b="1" dirty="0"/>
              <a:t>”、“</a:t>
            </a:r>
            <a:r>
              <a:rPr lang="zh-CN" altLang="en-US" sz="1600" b="1" dirty="0">
                <a:solidFill>
                  <a:srgbClr val="FF0000"/>
                </a:solidFill>
              </a:rPr>
              <a:t>博弈论之父</a:t>
            </a:r>
            <a:r>
              <a:rPr lang="zh-CN" altLang="en-US" sz="1600" b="1" dirty="0"/>
              <a:t>”。</a:t>
            </a:r>
            <a:endParaRPr lang="en-US" altLang="zh-CN" sz="1600" b="1" dirty="0"/>
          </a:p>
          <a:p>
            <a:endParaRPr lang="en-US" altLang="zh-CN" sz="1600" b="1" dirty="0"/>
          </a:p>
          <a:p>
            <a:r>
              <a:rPr lang="zh-CN" altLang="en-US" sz="1600" b="1" dirty="0"/>
              <a:t>冯</a:t>
            </a:r>
            <a:r>
              <a:rPr lang="en-US" altLang="zh-CN" sz="1600" b="1" dirty="0"/>
              <a:t>·</a:t>
            </a:r>
            <a:r>
              <a:rPr lang="zh-CN" altLang="en-US" sz="1600" b="1" dirty="0"/>
              <a:t>诺依曼先后执教于柏林大学和汉堡大学，</a:t>
            </a:r>
            <a:r>
              <a:rPr lang="en-US" altLang="zh-CN" sz="1600" b="1" dirty="0"/>
              <a:t>1930</a:t>
            </a:r>
            <a:r>
              <a:rPr lang="zh-CN" altLang="en-US" sz="1600" b="1" dirty="0"/>
              <a:t>年前往美国，后入美国籍。历任普林斯顿大学教授、普林斯顿高等研究院教授，入选美国原子能委员会会员、美国国家科学院院士。早期以算子理论、共振论、量子理论、集合论等方面的研究闻名，开创了冯</a:t>
            </a:r>
            <a:r>
              <a:rPr lang="en-US" altLang="zh-CN" sz="1600" b="1" dirty="0"/>
              <a:t>·</a:t>
            </a:r>
            <a:r>
              <a:rPr lang="zh-CN" altLang="en-US" sz="1600" b="1" dirty="0"/>
              <a:t>诺依曼代数。冯</a:t>
            </a:r>
            <a:r>
              <a:rPr lang="en-US" altLang="zh-CN" sz="1600" b="1" dirty="0"/>
              <a:t>·</a:t>
            </a:r>
            <a:r>
              <a:rPr lang="zh-CN" altLang="en-US" sz="1600" b="1" dirty="0"/>
              <a:t>诺依曼第二次世界大战期间曾参与曼哈顿计划，为第一颗原子弹的研制作出了贡献。</a:t>
            </a:r>
          </a:p>
        </p:txBody>
      </p:sp>
      <p:pic>
        <p:nvPicPr>
          <p:cNvPr id="5122" name="Picture 2" descr="约翰·冯·诺依曼">
            <a:extLst>
              <a:ext uri="{FF2B5EF4-FFF2-40B4-BE49-F238E27FC236}">
                <a16:creationId xmlns:a16="http://schemas.microsoft.com/office/drawing/2014/main" id="{E9D6D5AF-384C-4B9A-A4E3-2D640A460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160462"/>
            <a:ext cx="1872432" cy="243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0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C5F4FF9-25BA-4D0C-847A-1EC0856B0D14}"/>
              </a:ext>
            </a:extLst>
          </p:cNvPr>
          <p:cNvGrpSpPr/>
          <p:nvPr/>
        </p:nvGrpSpPr>
        <p:grpSpPr>
          <a:xfrm>
            <a:off x="2195736" y="611396"/>
            <a:ext cx="4813994" cy="5203160"/>
            <a:chOff x="2195736" y="611396"/>
            <a:chExt cx="4813994" cy="5203160"/>
          </a:xfrm>
        </p:grpSpPr>
        <p:pic>
          <p:nvPicPr>
            <p:cNvPr id="5" name="图片 4">
              <a:extLst>
                <a:ext uri="{FF2B5EF4-FFF2-40B4-BE49-F238E27FC236}">
                  <a16:creationId xmlns:a16="http://schemas.microsoft.com/office/drawing/2014/main" id="{01649258-742B-46A7-8626-438AEAA8C938}"/>
                </a:ext>
              </a:extLst>
            </p:cNvPr>
            <p:cNvPicPr>
              <a:picLocks noChangeAspect="1"/>
            </p:cNvPicPr>
            <p:nvPr/>
          </p:nvPicPr>
          <p:blipFill>
            <a:blip r:embed="rId2"/>
            <a:stretch>
              <a:fillRect/>
            </a:stretch>
          </p:blipFill>
          <p:spPr>
            <a:xfrm>
              <a:off x="2195736" y="611396"/>
              <a:ext cx="4525962" cy="4533393"/>
            </a:xfrm>
            <a:prstGeom prst="rect">
              <a:avLst/>
            </a:prstGeom>
          </p:spPr>
        </p:pic>
        <p:sp>
          <p:nvSpPr>
            <p:cNvPr id="7" name="文本框 6">
              <a:extLst>
                <a:ext uri="{FF2B5EF4-FFF2-40B4-BE49-F238E27FC236}">
                  <a16:creationId xmlns:a16="http://schemas.microsoft.com/office/drawing/2014/main" id="{9936E971-5DA7-4251-B0BA-ACA0057C51C5}"/>
                </a:ext>
              </a:extLst>
            </p:cNvPr>
            <p:cNvSpPr txBox="1"/>
            <p:nvPr/>
          </p:nvSpPr>
          <p:spPr>
            <a:xfrm>
              <a:off x="2339752" y="5445224"/>
              <a:ext cx="4669978" cy="369332"/>
            </a:xfrm>
            <a:prstGeom prst="rect">
              <a:avLst/>
            </a:prstGeom>
            <a:solidFill>
              <a:schemeClr val="bg1"/>
            </a:solidFill>
          </p:spPr>
          <p:txBody>
            <a:bodyPr wrap="square">
              <a:spAutoFit/>
            </a:bodyPr>
            <a:lstStyle/>
            <a:p>
              <a:pPr algn="ctr"/>
              <a:r>
                <a:rPr lang="zh-CN" altLang="en-US" b="1" dirty="0"/>
                <a:t>图</a:t>
              </a:r>
              <a:r>
                <a:rPr lang="en-US" altLang="zh-CN" b="1" dirty="0"/>
                <a:t>1.1    </a:t>
              </a:r>
              <a:r>
                <a:rPr lang="zh-CN" altLang="en-US" sz="1800" b="1" dirty="0"/>
                <a:t>冯</a:t>
              </a:r>
              <a:r>
                <a:rPr lang="en-US" altLang="zh-CN" sz="1800" b="1" dirty="0"/>
                <a:t>·</a:t>
              </a:r>
              <a:r>
                <a:rPr lang="zh-CN" altLang="en-US" sz="1800" b="1" dirty="0"/>
                <a:t>诺依曼体系结构计算机（见教材）</a:t>
              </a:r>
              <a:endParaRPr lang="zh-CN" altLang="en-US" dirty="0"/>
            </a:p>
          </p:txBody>
        </p:sp>
      </p:grpSp>
    </p:spTree>
    <p:extLst>
      <p:ext uri="{BB962C8B-B14F-4D97-AF65-F5344CB8AC3E}">
        <p14:creationId xmlns:p14="http://schemas.microsoft.com/office/powerpoint/2010/main" val="3871552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457200" y="764704"/>
            <a:ext cx="8229600" cy="5361459"/>
          </a:xfrm>
        </p:spPr>
        <p:txBody>
          <a:bodyPr/>
          <a:lstStyle/>
          <a:p>
            <a:pPr lvl="1"/>
            <a:r>
              <a:rPr lang="en-US" altLang="zh-CN" sz="2400" b="1" dirty="0"/>
              <a:t>1</a:t>
            </a:r>
            <a:r>
              <a:rPr lang="zh-CN" altLang="en-US" sz="2400" b="1" dirty="0"/>
              <a:t>、存储器</a:t>
            </a:r>
            <a:endParaRPr lang="en-US" altLang="zh-CN" sz="2400" b="1" dirty="0"/>
          </a:p>
          <a:p>
            <a:pPr lvl="2"/>
            <a:endParaRPr lang="en-US" altLang="zh-CN" sz="2000" b="1" dirty="0"/>
          </a:p>
          <a:p>
            <a:pPr lvl="2"/>
            <a:r>
              <a:rPr lang="zh-CN" altLang="en-US" sz="1800" b="1" dirty="0"/>
              <a:t>存储器的主要功能是存放程序和数据，目前计算机的主存储器都是半导体存储器。</a:t>
            </a:r>
          </a:p>
        </p:txBody>
      </p:sp>
      <p:grpSp>
        <p:nvGrpSpPr>
          <p:cNvPr id="2" name="组合 1">
            <a:extLst>
              <a:ext uri="{FF2B5EF4-FFF2-40B4-BE49-F238E27FC236}">
                <a16:creationId xmlns:a16="http://schemas.microsoft.com/office/drawing/2014/main" id="{2F9F25D0-B5B9-4CD6-A122-E85984212A3D}"/>
              </a:ext>
            </a:extLst>
          </p:cNvPr>
          <p:cNvGrpSpPr/>
          <p:nvPr/>
        </p:nvGrpSpPr>
        <p:grpSpPr>
          <a:xfrm>
            <a:off x="1979712" y="2966465"/>
            <a:ext cx="5188279" cy="3506114"/>
            <a:chOff x="1979712" y="2966465"/>
            <a:chExt cx="5188279" cy="3506114"/>
          </a:xfrm>
        </p:grpSpPr>
        <p:grpSp>
          <p:nvGrpSpPr>
            <p:cNvPr id="36" name="组合 35">
              <a:extLst>
                <a:ext uri="{FF2B5EF4-FFF2-40B4-BE49-F238E27FC236}">
                  <a16:creationId xmlns:a16="http://schemas.microsoft.com/office/drawing/2014/main" id="{CC79A055-9588-45B9-B124-FC24AC913B9A}"/>
                </a:ext>
              </a:extLst>
            </p:cNvPr>
            <p:cNvGrpSpPr/>
            <p:nvPr/>
          </p:nvGrpSpPr>
          <p:grpSpPr>
            <a:xfrm>
              <a:off x="1979712" y="2966465"/>
              <a:ext cx="5188279" cy="2622775"/>
              <a:chOff x="2048017" y="2647655"/>
              <a:chExt cx="5188279" cy="2622775"/>
            </a:xfrm>
          </p:grpSpPr>
          <p:grpSp>
            <p:nvGrpSpPr>
              <p:cNvPr id="26" name="组合 25">
                <a:extLst>
                  <a:ext uri="{FF2B5EF4-FFF2-40B4-BE49-F238E27FC236}">
                    <a16:creationId xmlns:a16="http://schemas.microsoft.com/office/drawing/2014/main" id="{93920F31-654F-49B2-AA17-4AB1330ADA05}"/>
                  </a:ext>
                </a:extLst>
              </p:cNvPr>
              <p:cNvGrpSpPr/>
              <p:nvPr/>
            </p:nvGrpSpPr>
            <p:grpSpPr>
              <a:xfrm>
                <a:off x="2129515" y="3068960"/>
                <a:ext cx="5106781" cy="2201470"/>
                <a:chOff x="2129515" y="3068960"/>
                <a:chExt cx="5106781" cy="2201470"/>
              </a:xfrm>
            </p:grpSpPr>
            <p:grpSp>
              <p:nvGrpSpPr>
                <p:cNvPr id="21" name="组合 20">
                  <a:extLst>
                    <a:ext uri="{FF2B5EF4-FFF2-40B4-BE49-F238E27FC236}">
                      <a16:creationId xmlns:a16="http://schemas.microsoft.com/office/drawing/2014/main" id="{4F90ABC2-E803-4BBB-B73F-6678183CC10E}"/>
                    </a:ext>
                  </a:extLst>
                </p:cNvPr>
                <p:cNvGrpSpPr/>
                <p:nvPr/>
              </p:nvGrpSpPr>
              <p:grpSpPr>
                <a:xfrm>
                  <a:off x="2129515" y="3068960"/>
                  <a:ext cx="5106781" cy="2201470"/>
                  <a:chOff x="2129515" y="3068960"/>
                  <a:chExt cx="5106781" cy="2201470"/>
                </a:xfrm>
              </p:grpSpPr>
              <p:grpSp>
                <p:nvGrpSpPr>
                  <p:cNvPr id="14" name="组合 13">
                    <a:extLst>
                      <a:ext uri="{FF2B5EF4-FFF2-40B4-BE49-F238E27FC236}">
                        <a16:creationId xmlns:a16="http://schemas.microsoft.com/office/drawing/2014/main" id="{0D633463-1581-440E-BE44-C0E2DC4B11BE}"/>
                      </a:ext>
                    </a:extLst>
                  </p:cNvPr>
                  <p:cNvGrpSpPr/>
                  <p:nvPr/>
                </p:nvGrpSpPr>
                <p:grpSpPr>
                  <a:xfrm>
                    <a:off x="4860032" y="3084478"/>
                    <a:ext cx="2376264" cy="2185952"/>
                    <a:chOff x="4860032" y="3084478"/>
                    <a:chExt cx="2376264" cy="2185952"/>
                  </a:xfrm>
                </p:grpSpPr>
                <p:sp>
                  <p:nvSpPr>
                    <p:cNvPr id="6" name="文本框 5">
                      <a:extLst>
                        <a:ext uri="{FF2B5EF4-FFF2-40B4-BE49-F238E27FC236}">
                          <a16:creationId xmlns:a16="http://schemas.microsoft.com/office/drawing/2014/main" id="{1FABD59A-938F-44F7-9D83-CE741B69476E}"/>
                        </a:ext>
                      </a:extLst>
                    </p:cNvPr>
                    <p:cNvSpPr txBox="1"/>
                    <p:nvPr/>
                  </p:nvSpPr>
                  <p:spPr>
                    <a:xfrm>
                      <a:off x="4860032" y="3084478"/>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7" name="文本框 6">
                      <a:extLst>
                        <a:ext uri="{FF2B5EF4-FFF2-40B4-BE49-F238E27FC236}">
                          <a16:creationId xmlns:a16="http://schemas.microsoft.com/office/drawing/2014/main" id="{14824A91-0EA7-4EF1-9975-47B3B676D523}"/>
                        </a:ext>
                      </a:extLst>
                    </p:cNvPr>
                    <p:cNvSpPr txBox="1"/>
                    <p:nvPr/>
                  </p:nvSpPr>
                  <p:spPr>
                    <a:xfrm>
                      <a:off x="4860032" y="3434787"/>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8" name="文本框 7">
                      <a:extLst>
                        <a:ext uri="{FF2B5EF4-FFF2-40B4-BE49-F238E27FC236}">
                          <a16:creationId xmlns:a16="http://schemas.microsoft.com/office/drawing/2014/main" id="{A0460F46-4A38-4ED1-805C-226CFA2C7140}"/>
                        </a:ext>
                      </a:extLst>
                    </p:cNvPr>
                    <p:cNvSpPr txBox="1"/>
                    <p:nvPr/>
                  </p:nvSpPr>
                  <p:spPr>
                    <a:xfrm>
                      <a:off x="4860032" y="4165500"/>
                      <a:ext cx="1224136" cy="338554"/>
                    </a:xfrm>
                    <a:prstGeom prst="rect">
                      <a:avLst/>
                    </a:prstGeom>
                    <a:solidFill>
                      <a:srgbClr val="FFFF00"/>
                    </a:solidFill>
                    <a:ln>
                      <a:solidFill>
                        <a:srgbClr val="002060"/>
                      </a:solidFill>
                    </a:ln>
                  </p:spPr>
                  <p:txBody>
                    <a:bodyPr wrap="square" rtlCol="0">
                      <a:spAutoFit/>
                    </a:bodyPr>
                    <a:lstStyle/>
                    <a:p>
                      <a:pPr algn="ctr"/>
                      <a:r>
                        <a:rPr lang="zh-CN" altLang="en-US" sz="1600" b="1" dirty="0"/>
                        <a:t>存储单元</a:t>
                      </a:r>
                      <a:endParaRPr lang="zh-CN" altLang="en-US" b="1" dirty="0"/>
                    </a:p>
                  </p:txBody>
                </p:sp>
                <p:sp>
                  <p:nvSpPr>
                    <p:cNvPr id="9" name="文本框 8">
                      <a:extLst>
                        <a:ext uri="{FF2B5EF4-FFF2-40B4-BE49-F238E27FC236}">
                          <a16:creationId xmlns:a16="http://schemas.microsoft.com/office/drawing/2014/main" id="{7585D37C-03FC-46F2-9826-C99302F1EAAF}"/>
                        </a:ext>
                      </a:extLst>
                    </p:cNvPr>
                    <p:cNvSpPr txBox="1"/>
                    <p:nvPr/>
                  </p:nvSpPr>
                  <p:spPr>
                    <a:xfrm>
                      <a:off x="4860032" y="3786256"/>
                      <a:ext cx="1224136" cy="369332"/>
                    </a:xfrm>
                    <a:prstGeom prst="rect">
                      <a:avLst/>
                    </a:prstGeom>
                    <a:solidFill>
                      <a:srgbClr val="FFFF00"/>
                    </a:solidFill>
                    <a:ln>
                      <a:solidFill>
                        <a:srgbClr val="002060"/>
                      </a:solidFill>
                    </a:ln>
                  </p:spPr>
                  <p:txBody>
                    <a:bodyPr wrap="square" rtlCol="0">
                      <a:spAutoFit/>
                    </a:bodyPr>
                    <a:lstStyle/>
                    <a:p>
                      <a:pPr algn="ctr"/>
                      <a:r>
                        <a:rPr lang="en-US" altLang="zh-CN" b="1" dirty="0"/>
                        <a:t>…………</a:t>
                      </a:r>
                      <a:endParaRPr lang="zh-CN" altLang="en-US" b="1" dirty="0"/>
                    </a:p>
                  </p:txBody>
                </p:sp>
                <p:sp>
                  <p:nvSpPr>
                    <p:cNvPr id="10" name="文本框 9">
                      <a:extLst>
                        <a:ext uri="{FF2B5EF4-FFF2-40B4-BE49-F238E27FC236}">
                          <a16:creationId xmlns:a16="http://schemas.microsoft.com/office/drawing/2014/main" id="{884E52E8-93CB-470D-84E8-3A06B4C20C41}"/>
                        </a:ext>
                      </a:extLst>
                    </p:cNvPr>
                    <p:cNvSpPr txBox="1"/>
                    <p:nvPr/>
                  </p:nvSpPr>
                  <p:spPr>
                    <a:xfrm>
                      <a:off x="4860032" y="4931876"/>
                      <a:ext cx="1224136" cy="338554"/>
                    </a:xfrm>
                    <a:prstGeom prst="rect">
                      <a:avLst/>
                    </a:prstGeom>
                    <a:solidFill>
                      <a:srgbClr val="92D050"/>
                    </a:solidFill>
                    <a:ln>
                      <a:solidFill>
                        <a:srgbClr val="002060"/>
                      </a:solidFill>
                    </a:ln>
                  </p:spPr>
                  <p:txBody>
                    <a:bodyPr wrap="square" rtlCol="0">
                      <a:spAutoFit/>
                    </a:bodyPr>
                    <a:lstStyle/>
                    <a:p>
                      <a:pPr algn="ctr"/>
                      <a:r>
                        <a:rPr lang="zh-CN" altLang="en-US" sz="1600" b="1" dirty="0"/>
                        <a:t>读</a:t>
                      </a:r>
                      <a:r>
                        <a:rPr lang="en-US" altLang="zh-CN" sz="1600" b="1" dirty="0"/>
                        <a:t>/</a:t>
                      </a:r>
                      <a:r>
                        <a:rPr lang="zh-CN" altLang="en-US" sz="1600" b="1" dirty="0"/>
                        <a:t>写控制</a:t>
                      </a:r>
                      <a:endParaRPr lang="zh-CN" altLang="en-US" b="1" dirty="0"/>
                    </a:p>
                  </p:txBody>
                </p:sp>
                <p:sp>
                  <p:nvSpPr>
                    <p:cNvPr id="13" name="箭头: 左右 12">
                      <a:extLst>
                        <a:ext uri="{FF2B5EF4-FFF2-40B4-BE49-F238E27FC236}">
                          <a16:creationId xmlns:a16="http://schemas.microsoft.com/office/drawing/2014/main" id="{D0CE1412-A6A2-4140-AE5C-47EE9473EF5C}"/>
                        </a:ext>
                      </a:extLst>
                    </p:cNvPr>
                    <p:cNvSpPr/>
                    <p:nvPr/>
                  </p:nvSpPr>
                  <p:spPr>
                    <a:xfrm>
                      <a:off x="6084168" y="3688096"/>
                      <a:ext cx="1152128" cy="244959"/>
                    </a:xfrm>
                    <a:prstGeom prst="leftRightArrow">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20" name="组合 19">
                    <a:extLst>
                      <a:ext uri="{FF2B5EF4-FFF2-40B4-BE49-F238E27FC236}">
                        <a16:creationId xmlns:a16="http://schemas.microsoft.com/office/drawing/2014/main" id="{803232C2-F705-49C7-9E96-0E17C402ED96}"/>
                      </a:ext>
                    </a:extLst>
                  </p:cNvPr>
                  <p:cNvGrpSpPr/>
                  <p:nvPr/>
                </p:nvGrpSpPr>
                <p:grpSpPr>
                  <a:xfrm>
                    <a:off x="2129515" y="3068960"/>
                    <a:ext cx="2736304" cy="1440160"/>
                    <a:chOff x="2051720" y="3068960"/>
                    <a:chExt cx="2736304" cy="1440160"/>
                  </a:xfrm>
                </p:grpSpPr>
                <p:grpSp>
                  <p:nvGrpSpPr>
                    <p:cNvPr id="15" name="组合 14">
                      <a:extLst>
                        <a:ext uri="{FF2B5EF4-FFF2-40B4-BE49-F238E27FC236}">
                          <a16:creationId xmlns:a16="http://schemas.microsoft.com/office/drawing/2014/main" id="{9C6338FF-C7FA-41A8-AA42-59F3F9BFB773}"/>
                        </a:ext>
                      </a:extLst>
                    </p:cNvPr>
                    <p:cNvGrpSpPr/>
                    <p:nvPr/>
                  </p:nvGrpSpPr>
                  <p:grpSpPr>
                    <a:xfrm>
                      <a:off x="2051720" y="3068960"/>
                      <a:ext cx="1368152" cy="1440160"/>
                      <a:chOff x="1763688" y="3140968"/>
                      <a:chExt cx="1368152" cy="1440160"/>
                    </a:xfrm>
                  </p:grpSpPr>
                  <p:sp>
                    <p:nvSpPr>
                      <p:cNvPr id="5" name="文本框 4">
                        <a:extLst>
                          <a:ext uri="{FF2B5EF4-FFF2-40B4-BE49-F238E27FC236}">
                            <a16:creationId xmlns:a16="http://schemas.microsoft.com/office/drawing/2014/main" id="{508633C1-2E89-4B64-B5B6-13FD3C74B49C}"/>
                          </a:ext>
                        </a:extLst>
                      </p:cNvPr>
                      <p:cNvSpPr txBox="1"/>
                      <p:nvPr/>
                    </p:nvSpPr>
                    <p:spPr>
                      <a:xfrm>
                        <a:off x="2700953" y="3140968"/>
                        <a:ext cx="430887" cy="1440160"/>
                      </a:xfrm>
                      <a:prstGeom prst="rect">
                        <a:avLst/>
                      </a:prstGeom>
                      <a:solidFill>
                        <a:srgbClr val="92D050"/>
                      </a:solidFill>
                      <a:ln>
                        <a:solidFill>
                          <a:srgbClr val="002060"/>
                        </a:solidFill>
                      </a:ln>
                    </p:spPr>
                    <p:txBody>
                      <a:bodyPr vert="eaVert" wrap="square" rtlCol="0">
                        <a:spAutoFit/>
                      </a:bodyPr>
                      <a:lstStyle/>
                      <a:p>
                        <a:pPr algn="ctr"/>
                        <a:r>
                          <a:rPr lang="zh-CN" altLang="en-US" sz="1600" b="1" dirty="0"/>
                          <a:t>地址译码</a:t>
                        </a:r>
                        <a:endParaRPr lang="zh-CN" altLang="en-US" b="1" dirty="0"/>
                      </a:p>
                    </p:txBody>
                  </p:sp>
                  <p:sp>
                    <p:nvSpPr>
                      <p:cNvPr id="11" name="箭头: 右 10">
                        <a:extLst>
                          <a:ext uri="{FF2B5EF4-FFF2-40B4-BE49-F238E27FC236}">
                            <a16:creationId xmlns:a16="http://schemas.microsoft.com/office/drawing/2014/main" id="{74353495-B0C5-40BC-8ED3-B3443239C379}"/>
                          </a:ext>
                        </a:extLst>
                      </p:cNvPr>
                      <p:cNvSpPr/>
                      <p:nvPr/>
                    </p:nvSpPr>
                    <p:spPr>
                      <a:xfrm>
                        <a:off x="1763688" y="3717032"/>
                        <a:ext cx="864096" cy="216024"/>
                      </a:xfrm>
                      <a:prstGeom prst="rightArrow">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cxnSp>
                  <p:nvCxnSpPr>
                    <p:cNvPr id="17" name="直接箭头连接符 16">
                      <a:extLst>
                        <a:ext uri="{FF2B5EF4-FFF2-40B4-BE49-F238E27FC236}">
                          <a16:creationId xmlns:a16="http://schemas.microsoft.com/office/drawing/2014/main" id="{338B9B53-874D-4068-859C-DFA265693A5E}"/>
                        </a:ext>
                      </a:extLst>
                    </p:cNvPr>
                    <p:cNvCxnSpPr/>
                    <p:nvPr/>
                  </p:nvCxnSpPr>
                  <p:spPr>
                    <a:xfrm>
                      <a:off x="3419872" y="328498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142994E-4FC3-46DA-8CA3-3014B14B76B3}"/>
                        </a:ext>
                      </a:extLst>
                    </p:cNvPr>
                    <p:cNvCxnSpPr/>
                    <p:nvPr/>
                  </p:nvCxnSpPr>
                  <p:spPr>
                    <a:xfrm>
                      <a:off x="3419872" y="364502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64729EB-9511-4B7D-A4A9-90C0F9E830F4}"/>
                        </a:ext>
                      </a:extLst>
                    </p:cNvPr>
                    <p:cNvCxnSpPr/>
                    <p:nvPr/>
                  </p:nvCxnSpPr>
                  <p:spPr>
                    <a:xfrm>
                      <a:off x="3419872" y="4365104"/>
                      <a:ext cx="136815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2" name="直接箭头连接符 21">
                  <a:extLst>
                    <a:ext uri="{FF2B5EF4-FFF2-40B4-BE49-F238E27FC236}">
                      <a16:creationId xmlns:a16="http://schemas.microsoft.com/office/drawing/2014/main" id="{690782D9-9150-431C-AA72-C7B8F0D24BA8}"/>
                    </a:ext>
                  </a:extLst>
                </p:cNvPr>
                <p:cNvCxnSpPr>
                  <a:cxnSpLocks/>
                </p:cNvCxnSpPr>
                <p:nvPr/>
              </p:nvCxnSpPr>
              <p:spPr>
                <a:xfrm>
                  <a:off x="3851920" y="5125693"/>
                  <a:ext cx="100811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1639734-8555-45D2-8DBD-FD6D6A8D972F}"/>
                    </a:ext>
                  </a:extLst>
                </p:cNvPr>
                <p:cNvCxnSpPr>
                  <a:cxnSpLocks/>
                  <a:stCxn id="10" idx="0"/>
                  <a:endCxn id="8" idx="2"/>
                </p:cNvCxnSpPr>
                <p:nvPr/>
              </p:nvCxnSpPr>
              <p:spPr>
                <a:xfrm flipV="1">
                  <a:off x="5472100" y="4504054"/>
                  <a:ext cx="0" cy="427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457E9ABF-77A2-463B-8219-09A93232EAEA}"/>
                  </a:ext>
                </a:extLst>
              </p:cNvPr>
              <p:cNvGrpSpPr/>
              <p:nvPr/>
            </p:nvGrpSpPr>
            <p:grpSpPr>
              <a:xfrm>
                <a:off x="2048017" y="2647655"/>
                <a:ext cx="5139600" cy="2437529"/>
                <a:chOff x="2048017" y="2647655"/>
                <a:chExt cx="5139600" cy="2437529"/>
              </a:xfrm>
            </p:grpSpPr>
            <p:sp>
              <p:nvSpPr>
                <p:cNvPr id="27" name="文本框 26">
                  <a:extLst>
                    <a:ext uri="{FF2B5EF4-FFF2-40B4-BE49-F238E27FC236}">
                      <a16:creationId xmlns:a16="http://schemas.microsoft.com/office/drawing/2014/main" id="{C5414A1C-5DC5-4608-B1F2-BD8D34E7BBC1}"/>
                    </a:ext>
                  </a:extLst>
                </p:cNvPr>
                <p:cNvSpPr txBox="1"/>
                <p:nvPr/>
              </p:nvSpPr>
              <p:spPr>
                <a:xfrm>
                  <a:off x="2048017" y="3325456"/>
                  <a:ext cx="1011815" cy="338554"/>
                </a:xfrm>
                <a:prstGeom prst="rect">
                  <a:avLst/>
                </a:prstGeom>
                <a:noFill/>
              </p:spPr>
              <p:txBody>
                <a:bodyPr wrap="none" rtlCol="0">
                  <a:spAutoFit/>
                </a:bodyPr>
                <a:lstStyle/>
                <a:p>
                  <a:r>
                    <a:rPr lang="zh-CN" altLang="en-US" sz="1600" b="1" dirty="0"/>
                    <a:t>地址总线</a:t>
                  </a:r>
                </a:p>
              </p:txBody>
            </p:sp>
            <p:sp>
              <p:nvSpPr>
                <p:cNvPr id="28" name="文本框 27">
                  <a:extLst>
                    <a:ext uri="{FF2B5EF4-FFF2-40B4-BE49-F238E27FC236}">
                      <a16:creationId xmlns:a16="http://schemas.microsoft.com/office/drawing/2014/main" id="{F131120A-80A3-4E90-97E7-077C208CE2CE}"/>
                    </a:ext>
                  </a:extLst>
                </p:cNvPr>
                <p:cNvSpPr txBox="1"/>
                <p:nvPr/>
              </p:nvSpPr>
              <p:spPr>
                <a:xfrm>
                  <a:off x="3675835" y="2647655"/>
                  <a:ext cx="1011815" cy="338554"/>
                </a:xfrm>
                <a:prstGeom prst="rect">
                  <a:avLst/>
                </a:prstGeom>
                <a:noFill/>
              </p:spPr>
              <p:txBody>
                <a:bodyPr wrap="none" rtlCol="0">
                  <a:spAutoFit/>
                </a:bodyPr>
                <a:lstStyle/>
                <a:p>
                  <a:r>
                    <a:rPr lang="zh-CN" altLang="en-US" sz="1600" b="1" dirty="0"/>
                    <a:t>单元地址</a:t>
                  </a:r>
                </a:p>
              </p:txBody>
            </p:sp>
            <p:sp>
              <p:nvSpPr>
                <p:cNvPr id="29" name="文本框 28">
                  <a:extLst>
                    <a:ext uri="{FF2B5EF4-FFF2-40B4-BE49-F238E27FC236}">
                      <a16:creationId xmlns:a16="http://schemas.microsoft.com/office/drawing/2014/main" id="{951831D4-BE47-42B8-8F98-5C23015BC011}"/>
                    </a:ext>
                  </a:extLst>
                </p:cNvPr>
                <p:cNvSpPr txBox="1"/>
                <p:nvPr/>
              </p:nvSpPr>
              <p:spPr>
                <a:xfrm>
                  <a:off x="5071990" y="2658398"/>
                  <a:ext cx="805029" cy="338554"/>
                </a:xfrm>
                <a:prstGeom prst="rect">
                  <a:avLst/>
                </a:prstGeom>
                <a:noFill/>
              </p:spPr>
              <p:txBody>
                <a:bodyPr wrap="none" rtlCol="0">
                  <a:spAutoFit/>
                </a:bodyPr>
                <a:lstStyle/>
                <a:p>
                  <a:r>
                    <a:rPr lang="zh-CN" altLang="en-US" sz="1600" b="1" dirty="0"/>
                    <a:t>存储体</a:t>
                  </a:r>
                </a:p>
              </p:txBody>
            </p:sp>
            <p:sp>
              <p:nvSpPr>
                <p:cNvPr id="30" name="文本框 29">
                  <a:extLst>
                    <a:ext uri="{FF2B5EF4-FFF2-40B4-BE49-F238E27FC236}">
                      <a16:creationId xmlns:a16="http://schemas.microsoft.com/office/drawing/2014/main" id="{F4834392-8B22-4B63-970A-EE8A67C4C03B}"/>
                    </a:ext>
                  </a:extLst>
                </p:cNvPr>
                <p:cNvSpPr txBox="1"/>
                <p:nvPr/>
              </p:nvSpPr>
              <p:spPr>
                <a:xfrm>
                  <a:off x="3778061" y="4746630"/>
                  <a:ext cx="1099981" cy="338554"/>
                </a:xfrm>
                <a:prstGeom prst="rect">
                  <a:avLst/>
                </a:prstGeom>
                <a:noFill/>
              </p:spPr>
              <p:txBody>
                <a:bodyPr wrap="none" rtlCol="0">
                  <a:spAutoFit/>
                </a:bodyPr>
                <a:lstStyle/>
                <a:p>
                  <a:r>
                    <a:rPr lang="zh-CN" altLang="en-US" sz="1600" b="1" dirty="0"/>
                    <a:t>读</a:t>
                  </a:r>
                  <a:r>
                    <a:rPr lang="en-US" altLang="zh-CN" sz="1600" b="1" dirty="0"/>
                    <a:t>/</a:t>
                  </a:r>
                  <a:r>
                    <a:rPr lang="zh-CN" altLang="en-US" sz="1600" b="1" dirty="0"/>
                    <a:t>写命令</a:t>
                  </a:r>
                </a:p>
              </p:txBody>
            </p:sp>
            <p:sp>
              <p:nvSpPr>
                <p:cNvPr id="31" name="文本框 30">
                  <a:extLst>
                    <a:ext uri="{FF2B5EF4-FFF2-40B4-BE49-F238E27FC236}">
                      <a16:creationId xmlns:a16="http://schemas.microsoft.com/office/drawing/2014/main" id="{19E913D7-1CFF-4B0E-8FCD-12F0AC717FA9}"/>
                    </a:ext>
                  </a:extLst>
                </p:cNvPr>
                <p:cNvSpPr txBox="1"/>
                <p:nvPr/>
              </p:nvSpPr>
              <p:spPr>
                <a:xfrm>
                  <a:off x="6175802" y="3334145"/>
                  <a:ext cx="1011815" cy="338554"/>
                </a:xfrm>
                <a:prstGeom prst="rect">
                  <a:avLst/>
                </a:prstGeom>
                <a:noFill/>
              </p:spPr>
              <p:txBody>
                <a:bodyPr wrap="none" rtlCol="0">
                  <a:spAutoFit/>
                </a:bodyPr>
                <a:lstStyle/>
                <a:p>
                  <a:r>
                    <a:rPr lang="zh-CN" altLang="en-US" sz="1600" b="1" dirty="0"/>
                    <a:t>数据总线</a:t>
                  </a:r>
                </a:p>
              </p:txBody>
            </p:sp>
            <p:sp>
              <p:nvSpPr>
                <p:cNvPr id="32" name="文本框 31">
                  <a:extLst>
                    <a:ext uri="{FF2B5EF4-FFF2-40B4-BE49-F238E27FC236}">
                      <a16:creationId xmlns:a16="http://schemas.microsoft.com/office/drawing/2014/main" id="{C71FC88F-02E3-496A-84DF-DB61FBFA3321}"/>
                    </a:ext>
                  </a:extLst>
                </p:cNvPr>
                <p:cNvSpPr txBox="1"/>
                <p:nvPr/>
              </p:nvSpPr>
              <p:spPr>
                <a:xfrm>
                  <a:off x="3934544" y="3007694"/>
                  <a:ext cx="497252" cy="338554"/>
                </a:xfrm>
                <a:prstGeom prst="rect">
                  <a:avLst/>
                </a:prstGeom>
                <a:noFill/>
              </p:spPr>
              <p:txBody>
                <a:bodyPr wrap="none" rtlCol="0">
                  <a:spAutoFit/>
                </a:bodyPr>
                <a:lstStyle/>
                <a:p>
                  <a:r>
                    <a:rPr lang="en-US" altLang="zh-CN" sz="1600" b="1" dirty="0"/>
                    <a:t>000</a:t>
                  </a:r>
                  <a:endParaRPr lang="zh-CN" altLang="en-US" sz="1600" b="1" dirty="0"/>
                </a:p>
              </p:txBody>
            </p:sp>
            <p:sp>
              <p:nvSpPr>
                <p:cNvPr id="33" name="文本框 32">
                  <a:extLst>
                    <a:ext uri="{FF2B5EF4-FFF2-40B4-BE49-F238E27FC236}">
                      <a16:creationId xmlns:a16="http://schemas.microsoft.com/office/drawing/2014/main" id="{5DA388DC-2305-43C7-991D-75906E56FA2F}"/>
                    </a:ext>
                  </a:extLst>
                </p:cNvPr>
                <p:cNvSpPr txBox="1"/>
                <p:nvPr/>
              </p:nvSpPr>
              <p:spPr>
                <a:xfrm>
                  <a:off x="3923928" y="3378478"/>
                  <a:ext cx="497252" cy="338554"/>
                </a:xfrm>
                <a:prstGeom prst="rect">
                  <a:avLst/>
                </a:prstGeom>
                <a:noFill/>
              </p:spPr>
              <p:txBody>
                <a:bodyPr wrap="none" rtlCol="0">
                  <a:spAutoFit/>
                </a:bodyPr>
                <a:lstStyle/>
                <a:p>
                  <a:r>
                    <a:rPr lang="en-US" altLang="zh-CN" sz="1600" b="1" dirty="0"/>
                    <a:t>001</a:t>
                  </a:r>
                  <a:endParaRPr lang="zh-CN" altLang="en-US" sz="1600" b="1" dirty="0"/>
                </a:p>
              </p:txBody>
            </p:sp>
            <p:sp>
              <p:nvSpPr>
                <p:cNvPr id="34" name="文本框 33">
                  <a:extLst>
                    <a:ext uri="{FF2B5EF4-FFF2-40B4-BE49-F238E27FC236}">
                      <a16:creationId xmlns:a16="http://schemas.microsoft.com/office/drawing/2014/main" id="{4751F788-5238-4FA5-8DE8-1C0EDF0691AC}"/>
                    </a:ext>
                  </a:extLst>
                </p:cNvPr>
                <p:cNvSpPr txBox="1"/>
                <p:nvPr/>
              </p:nvSpPr>
              <p:spPr>
                <a:xfrm>
                  <a:off x="3923928" y="4098558"/>
                  <a:ext cx="497252" cy="338554"/>
                </a:xfrm>
                <a:prstGeom prst="rect">
                  <a:avLst/>
                </a:prstGeom>
                <a:noFill/>
              </p:spPr>
              <p:txBody>
                <a:bodyPr wrap="none" rtlCol="0">
                  <a:spAutoFit/>
                </a:bodyPr>
                <a:lstStyle/>
                <a:p>
                  <a:r>
                    <a:rPr lang="en-US" altLang="zh-CN" sz="1600" b="1" dirty="0"/>
                    <a:t>111</a:t>
                  </a:r>
                  <a:endParaRPr lang="zh-CN" altLang="en-US" sz="1600" b="1" dirty="0"/>
                </a:p>
              </p:txBody>
            </p:sp>
          </p:grpSp>
        </p:grpSp>
        <p:sp>
          <p:nvSpPr>
            <p:cNvPr id="37" name="文本框 36">
              <a:extLst>
                <a:ext uri="{FF2B5EF4-FFF2-40B4-BE49-F238E27FC236}">
                  <a16:creationId xmlns:a16="http://schemas.microsoft.com/office/drawing/2014/main" id="{BFF9D58D-1F41-4EA1-A2FC-DF79741EC071}"/>
                </a:ext>
              </a:extLst>
            </p:cNvPr>
            <p:cNvSpPr txBox="1"/>
            <p:nvPr/>
          </p:nvSpPr>
          <p:spPr>
            <a:xfrm>
              <a:off x="2555776" y="6103247"/>
              <a:ext cx="3816424" cy="369332"/>
            </a:xfrm>
            <a:prstGeom prst="rect">
              <a:avLst/>
            </a:prstGeom>
            <a:solidFill>
              <a:schemeClr val="bg1"/>
            </a:solidFill>
          </p:spPr>
          <p:txBody>
            <a:bodyPr wrap="square">
              <a:spAutoFit/>
            </a:bodyPr>
            <a:lstStyle/>
            <a:p>
              <a:pPr algn="ctr"/>
              <a:r>
                <a:rPr lang="zh-CN" altLang="en-US" sz="1800" b="1" dirty="0"/>
                <a:t>图</a:t>
              </a:r>
              <a:r>
                <a:rPr lang="en-US" altLang="zh-CN" sz="1800" b="1" dirty="0"/>
                <a:t>1.2    </a:t>
              </a:r>
              <a:r>
                <a:rPr lang="zh-CN" altLang="en-US" sz="1800" b="1" dirty="0"/>
                <a:t>存储器组成框图（见教材）</a:t>
              </a:r>
              <a:endParaRPr lang="zh-CN" altLang="en-US" dirty="0"/>
            </a:p>
          </p:txBody>
        </p:sp>
      </p:grpSp>
    </p:spTree>
    <p:extLst>
      <p:ext uri="{BB962C8B-B14F-4D97-AF65-F5344CB8AC3E}">
        <p14:creationId xmlns:p14="http://schemas.microsoft.com/office/powerpoint/2010/main" val="2845460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457200" y="404664"/>
            <a:ext cx="8229600" cy="5361459"/>
          </a:xfrm>
        </p:spPr>
        <p:txBody>
          <a:bodyPr/>
          <a:lstStyle/>
          <a:p>
            <a:pPr lvl="1"/>
            <a:r>
              <a:rPr lang="en-US" altLang="zh-CN" sz="2400" b="1" dirty="0"/>
              <a:t>2</a:t>
            </a:r>
            <a:r>
              <a:rPr lang="zh-CN" altLang="en-US" sz="2400" b="1" dirty="0"/>
              <a:t>、运算器</a:t>
            </a:r>
            <a:endParaRPr lang="en-US" altLang="zh-CN" sz="2400" b="1" dirty="0"/>
          </a:p>
          <a:p>
            <a:pPr lvl="2"/>
            <a:endParaRPr lang="en-US" altLang="zh-CN" sz="2000" b="1" dirty="0"/>
          </a:p>
          <a:p>
            <a:pPr lvl="2"/>
            <a:r>
              <a:rPr lang="zh-CN" altLang="en-US" sz="1800" b="1" dirty="0"/>
              <a:t>运算器是一种用于信息加工处理的部件，它对数据进行算术运算和逻辑运算。运算器通常由</a:t>
            </a:r>
            <a:r>
              <a:rPr lang="zh-CN" altLang="en-US" sz="1800" b="1" dirty="0">
                <a:solidFill>
                  <a:srgbClr val="FF0000"/>
                </a:solidFill>
              </a:rPr>
              <a:t>算术逻辑单元</a:t>
            </a:r>
            <a:r>
              <a:rPr lang="zh-CN" altLang="en-US" sz="1800" b="1" dirty="0"/>
              <a:t>（</a:t>
            </a:r>
            <a:r>
              <a:rPr lang="en-US" altLang="zh-CN" sz="1800" b="1" dirty="0"/>
              <a:t>ALU</a:t>
            </a:r>
            <a:r>
              <a:rPr lang="zh-CN" altLang="en-US" sz="1800" b="1" dirty="0"/>
              <a:t>，</a:t>
            </a:r>
            <a:r>
              <a:rPr lang="en-US" altLang="zh-CN" sz="1800" b="1" dirty="0"/>
              <a:t>Arithmetic and Logic Unit</a:t>
            </a:r>
            <a:r>
              <a:rPr lang="zh-CN" altLang="en-US" sz="1800" b="1" dirty="0"/>
              <a:t>）和一系列寄存器组成。通常将运算器一次运算能处理的二进制位数称为</a:t>
            </a:r>
            <a:r>
              <a:rPr lang="zh-CN" altLang="en-US" sz="1800" b="1" dirty="0">
                <a:solidFill>
                  <a:srgbClr val="FF0000"/>
                </a:solidFill>
              </a:rPr>
              <a:t>机器字长</a:t>
            </a:r>
            <a:r>
              <a:rPr lang="zh-CN" altLang="en-US" sz="1800" b="1" dirty="0"/>
              <a:t>。现代计算机具有多个寄存器，称为</a:t>
            </a:r>
            <a:r>
              <a:rPr lang="zh-CN" altLang="en-US" sz="1800" b="1" dirty="0">
                <a:solidFill>
                  <a:srgbClr val="FF0000"/>
                </a:solidFill>
              </a:rPr>
              <a:t>寄存器组</a:t>
            </a:r>
            <a:r>
              <a:rPr lang="zh-CN" altLang="en-US" sz="1800" b="1" dirty="0"/>
              <a:t>。</a:t>
            </a:r>
          </a:p>
        </p:txBody>
      </p:sp>
      <p:grpSp>
        <p:nvGrpSpPr>
          <p:cNvPr id="5" name="组合 4">
            <a:extLst>
              <a:ext uri="{FF2B5EF4-FFF2-40B4-BE49-F238E27FC236}">
                <a16:creationId xmlns:a16="http://schemas.microsoft.com/office/drawing/2014/main" id="{2769B86E-CB51-4E42-9248-93371175E424}"/>
              </a:ext>
            </a:extLst>
          </p:cNvPr>
          <p:cNvGrpSpPr/>
          <p:nvPr/>
        </p:nvGrpSpPr>
        <p:grpSpPr>
          <a:xfrm>
            <a:off x="2991526" y="3224550"/>
            <a:ext cx="3452681" cy="3248029"/>
            <a:chOff x="2991526" y="3224550"/>
            <a:chExt cx="3452681" cy="3248029"/>
          </a:xfrm>
        </p:grpSpPr>
        <p:sp>
          <p:nvSpPr>
            <p:cNvPr id="37" name="文本框 36">
              <a:extLst>
                <a:ext uri="{FF2B5EF4-FFF2-40B4-BE49-F238E27FC236}">
                  <a16:creationId xmlns:a16="http://schemas.microsoft.com/office/drawing/2014/main" id="{BFF9D58D-1F41-4EA1-A2FC-DF79741EC071}"/>
                </a:ext>
              </a:extLst>
            </p:cNvPr>
            <p:cNvSpPr txBox="1"/>
            <p:nvPr/>
          </p:nvSpPr>
          <p:spPr>
            <a:xfrm>
              <a:off x="2991526" y="6103247"/>
              <a:ext cx="3452681" cy="369332"/>
            </a:xfrm>
            <a:prstGeom prst="rect">
              <a:avLst/>
            </a:prstGeom>
            <a:solidFill>
              <a:schemeClr val="bg1"/>
            </a:solidFill>
          </p:spPr>
          <p:txBody>
            <a:bodyPr wrap="square">
              <a:spAutoFit/>
            </a:bodyPr>
            <a:lstStyle/>
            <a:p>
              <a:pPr algn="ctr"/>
              <a:r>
                <a:rPr lang="zh-CN" altLang="en-US" b="1" dirty="0"/>
                <a:t>图</a:t>
              </a:r>
              <a:r>
                <a:rPr lang="en-US" altLang="zh-CN" b="1" dirty="0"/>
                <a:t>1.3    </a:t>
              </a:r>
              <a:r>
                <a:rPr lang="zh-CN" altLang="en-US" b="1" dirty="0"/>
                <a:t>运算器示意</a:t>
              </a:r>
              <a:r>
                <a:rPr lang="zh-CN" altLang="en-US" sz="1800" b="1" dirty="0"/>
                <a:t>图（见教材）</a:t>
              </a:r>
              <a:endParaRPr lang="zh-CN" altLang="en-US" dirty="0"/>
            </a:p>
          </p:txBody>
        </p:sp>
        <p:grpSp>
          <p:nvGrpSpPr>
            <p:cNvPr id="71" name="组合 70">
              <a:extLst>
                <a:ext uri="{FF2B5EF4-FFF2-40B4-BE49-F238E27FC236}">
                  <a16:creationId xmlns:a16="http://schemas.microsoft.com/office/drawing/2014/main" id="{579AFCED-65C3-4BDE-B822-A45DDA153CC8}"/>
                </a:ext>
              </a:extLst>
            </p:cNvPr>
            <p:cNvGrpSpPr/>
            <p:nvPr/>
          </p:nvGrpSpPr>
          <p:grpSpPr>
            <a:xfrm>
              <a:off x="3347863" y="3224550"/>
              <a:ext cx="2673140" cy="2394015"/>
              <a:chOff x="3347863" y="3224550"/>
              <a:chExt cx="2673140" cy="2394015"/>
            </a:xfrm>
          </p:grpSpPr>
          <p:grpSp>
            <p:nvGrpSpPr>
              <p:cNvPr id="66" name="组合 65">
                <a:extLst>
                  <a:ext uri="{FF2B5EF4-FFF2-40B4-BE49-F238E27FC236}">
                    <a16:creationId xmlns:a16="http://schemas.microsoft.com/office/drawing/2014/main" id="{83CD2336-F70D-43B4-BD77-8821BE617FCB}"/>
                  </a:ext>
                </a:extLst>
              </p:cNvPr>
              <p:cNvGrpSpPr/>
              <p:nvPr/>
            </p:nvGrpSpPr>
            <p:grpSpPr>
              <a:xfrm>
                <a:off x="3347863" y="3224550"/>
                <a:ext cx="2673140" cy="2394015"/>
                <a:chOff x="3851920" y="2936518"/>
                <a:chExt cx="1967020" cy="1898788"/>
              </a:xfrm>
            </p:grpSpPr>
            <p:cxnSp>
              <p:nvCxnSpPr>
                <p:cNvPr id="60" name="直接箭头连接符 59">
                  <a:extLst>
                    <a:ext uri="{FF2B5EF4-FFF2-40B4-BE49-F238E27FC236}">
                      <a16:creationId xmlns:a16="http://schemas.microsoft.com/office/drawing/2014/main" id="{8709B7B5-B673-4390-AA3B-900DC532673B}"/>
                    </a:ext>
                  </a:extLst>
                </p:cNvPr>
                <p:cNvCxnSpPr>
                  <a:cxnSpLocks/>
                </p:cNvCxnSpPr>
                <p:nvPr/>
              </p:nvCxnSpPr>
              <p:spPr>
                <a:xfrm flipH="1" flipV="1">
                  <a:off x="5796137" y="3149649"/>
                  <a:ext cx="22803" cy="166668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18F7AC16-1BE3-4972-9A8C-2C8FD9C4AB0D}"/>
                    </a:ext>
                  </a:extLst>
                </p:cNvPr>
                <p:cNvGrpSpPr/>
                <p:nvPr/>
              </p:nvGrpSpPr>
              <p:grpSpPr>
                <a:xfrm>
                  <a:off x="3851920" y="2936518"/>
                  <a:ext cx="1967020" cy="1898788"/>
                  <a:chOff x="3851920" y="2936518"/>
                  <a:chExt cx="1967020" cy="1898788"/>
                </a:xfrm>
              </p:grpSpPr>
              <p:grpSp>
                <p:nvGrpSpPr>
                  <p:cNvPr id="23" name="组合 22">
                    <a:extLst>
                      <a:ext uri="{FF2B5EF4-FFF2-40B4-BE49-F238E27FC236}">
                        <a16:creationId xmlns:a16="http://schemas.microsoft.com/office/drawing/2014/main" id="{FF6C3A15-6D2A-4389-8452-FF3AD6B3DCB5}"/>
                      </a:ext>
                    </a:extLst>
                  </p:cNvPr>
                  <p:cNvGrpSpPr/>
                  <p:nvPr/>
                </p:nvGrpSpPr>
                <p:grpSpPr>
                  <a:xfrm>
                    <a:off x="3851920" y="3362779"/>
                    <a:ext cx="1728192" cy="1180064"/>
                    <a:chOff x="3851920" y="3362779"/>
                    <a:chExt cx="1728192" cy="1180064"/>
                  </a:xfrm>
                </p:grpSpPr>
                <p:grpSp>
                  <p:nvGrpSpPr>
                    <p:cNvPr id="12" name="组合 11">
                      <a:extLst>
                        <a:ext uri="{FF2B5EF4-FFF2-40B4-BE49-F238E27FC236}">
                          <a16:creationId xmlns:a16="http://schemas.microsoft.com/office/drawing/2014/main" id="{A9D1B8A7-E8DB-4A54-8428-BB38731131F5}"/>
                        </a:ext>
                      </a:extLst>
                    </p:cNvPr>
                    <p:cNvGrpSpPr/>
                    <p:nvPr/>
                  </p:nvGrpSpPr>
                  <p:grpSpPr>
                    <a:xfrm>
                      <a:off x="3941289" y="3362779"/>
                      <a:ext cx="1512168" cy="504056"/>
                      <a:chOff x="3635896" y="4016638"/>
                      <a:chExt cx="1512168" cy="504056"/>
                    </a:xfrm>
                  </p:grpSpPr>
                  <p:sp>
                    <p:nvSpPr>
                      <p:cNvPr id="2" name="梯形 1">
                        <a:extLst>
                          <a:ext uri="{FF2B5EF4-FFF2-40B4-BE49-F238E27FC236}">
                            <a16:creationId xmlns:a16="http://schemas.microsoft.com/office/drawing/2014/main" id="{DE2B8064-243C-46E9-91E1-398F1E45CD97}"/>
                          </a:ext>
                        </a:extLst>
                      </p:cNvPr>
                      <p:cNvSpPr/>
                      <p:nvPr/>
                    </p:nvSpPr>
                    <p:spPr>
                      <a:xfrm>
                        <a:off x="3635896" y="4016638"/>
                        <a:ext cx="1512168" cy="504056"/>
                      </a:xfrm>
                      <a:prstGeom prst="trapezoid">
                        <a:avLst>
                          <a:gd name="adj" fmla="val 88149"/>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extLst>
                          <a:ext uri="{FF2B5EF4-FFF2-40B4-BE49-F238E27FC236}">
                            <a16:creationId xmlns:a16="http://schemas.microsoft.com/office/drawing/2014/main" id="{DF76C056-83C5-401E-B26A-D3833DACDCFC}"/>
                          </a:ext>
                        </a:extLst>
                      </p:cNvPr>
                      <p:cNvSpPr/>
                      <p:nvPr/>
                    </p:nvSpPr>
                    <p:spPr>
                      <a:xfrm>
                        <a:off x="4283968" y="4375481"/>
                        <a:ext cx="216024" cy="14401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sp>
                  <p:nvSpPr>
                    <p:cNvPr id="16" name="文本框 15">
                      <a:extLst>
                        <a:ext uri="{FF2B5EF4-FFF2-40B4-BE49-F238E27FC236}">
                          <a16:creationId xmlns:a16="http://schemas.microsoft.com/office/drawing/2014/main" id="{A615E02B-306E-467A-8488-58E1698C191C}"/>
                        </a:ext>
                      </a:extLst>
                    </p:cNvPr>
                    <p:cNvSpPr txBox="1"/>
                    <p:nvPr/>
                  </p:nvSpPr>
                  <p:spPr>
                    <a:xfrm>
                      <a:off x="3851920" y="4298733"/>
                      <a:ext cx="720080" cy="244110"/>
                    </a:xfrm>
                    <a:prstGeom prst="rect">
                      <a:avLst/>
                    </a:prstGeom>
                    <a:solidFill>
                      <a:srgbClr val="92D050"/>
                    </a:solidFill>
                  </p:spPr>
                  <p:txBody>
                    <a:bodyPr wrap="square" rtlCol="0">
                      <a:spAutoFit/>
                    </a:bodyPr>
                    <a:lstStyle/>
                    <a:p>
                      <a:pPr algn="ctr"/>
                      <a:r>
                        <a:rPr lang="zh-CN" altLang="en-US" sz="1400" b="1" dirty="0"/>
                        <a:t>寄存器</a:t>
                      </a:r>
                    </a:p>
                  </p:txBody>
                </p:sp>
                <p:sp>
                  <p:nvSpPr>
                    <p:cNvPr id="38" name="文本框 37">
                      <a:extLst>
                        <a:ext uri="{FF2B5EF4-FFF2-40B4-BE49-F238E27FC236}">
                          <a16:creationId xmlns:a16="http://schemas.microsoft.com/office/drawing/2014/main" id="{6D07902C-3E8D-4B0D-BC23-F2D1933B60CA}"/>
                        </a:ext>
                      </a:extLst>
                    </p:cNvPr>
                    <p:cNvSpPr txBox="1"/>
                    <p:nvPr/>
                  </p:nvSpPr>
                  <p:spPr>
                    <a:xfrm>
                      <a:off x="4860032" y="4293096"/>
                      <a:ext cx="720080" cy="244110"/>
                    </a:xfrm>
                    <a:prstGeom prst="rect">
                      <a:avLst/>
                    </a:prstGeom>
                    <a:solidFill>
                      <a:srgbClr val="92D050"/>
                    </a:solidFill>
                  </p:spPr>
                  <p:txBody>
                    <a:bodyPr wrap="square" rtlCol="0">
                      <a:spAutoFit/>
                    </a:bodyPr>
                    <a:lstStyle/>
                    <a:p>
                      <a:pPr algn="ctr"/>
                      <a:r>
                        <a:rPr lang="zh-CN" altLang="en-US" sz="1400" b="1" dirty="0"/>
                        <a:t>累加器</a:t>
                      </a:r>
                    </a:p>
                  </p:txBody>
                </p:sp>
              </p:grpSp>
              <p:cxnSp>
                <p:nvCxnSpPr>
                  <p:cNvPr id="39" name="直接箭头连接符 38">
                    <a:extLst>
                      <a:ext uri="{FF2B5EF4-FFF2-40B4-BE49-F238E27FC236}">
                        <a16:creationId xmlns:a16="http://schemas.microsoft.com/office/drawing/2014/main" id="{199C439A-41F9-41C9-9EFE-DEEA1100E8AD}"/>
                      </a:ext>
                    </a:extLst>
                  </p:cNvPr>
                  <p:cNvCxnSpPr>
                    <a:cxnSpLocks/>
                    <a:stCxn id="2" idx="0"/>
                  </p:cNvCxnSpPr>
                  <p:nvPr/>
                </p:nvCxnSpPr>
                <p:spPr>
                  <a:xfrm flipV="1">
                    <a:off x="4697373" y="2936518"/>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83808E2-52C0-4932-BEB7-08C045081CF5}"/>
                      </a:ext>
                    </a:extLst>
                  </p:cNvPr>
                  <p:cNvCxnSpPr/>
                  <p:nvPr/>
                </p:nvCxnSpPr>
                <p:spPr>
                  <a:xfrm flipV="1">
                    <a:off x="4235090" y="3866835"/>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9E652E8-C1E5-485E-A2E6-948024E9E746}"/>
                      </a:ext>
                    </a:extLst>
                  </p:cNvPr>
                  <p:cNvCxnSpPr/>
                  <p:nvPr/>
                </p:nvCxnSpPr>
                <p:spPr>
                  <a:xfrm flipV="1">
                    <a:off x="5148064" y="3866835"/>
                    <a:ext cx="0" cy="426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4D3CBAE-5B13-436A-9890-8AEA46459667}"/>
                      </a:ext>
                    </a:extLst>
                  </p:cNvPr>
                  <p:cNvCxnSpPr>
                    <a:cxnSpLocks/>
                  </p:cNvCxnSpPr>
                  <p:nvPr/>
                </p:nvCxnSpPr>
                <p:spPr>
                  <a:xfrm flipV="1">
                    <a:off x="4241562" y="4536242"/>
                    <a:ext cx="0" cy="299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07961E0-82FD-468A-BAE8-14EB656C3365}"/>
                      </a:ext>
                    </a:extLst>
                  </p:cNvPr>
                  <p:cNvCxnSpPr>
                    <a:cxnSpLocks/>
                  </p:cNvCxnSpPr>
                  <p:nvPr/>
                </p:nvCxnSpPr>
                <p:spPr>
                  <a:xfrm flipV="1">
                    <a:off x="5004048" y="4526486"/>
                    <a:ext cx="0" cy="30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7CAB75B-0C27-491D-8504-A93966A748C8}"/>
                      </a:ext>
                    </a:extLst>
                  </p:cNvPr>
                  <p:cNvCxnSpPr>
                    <a:cxnSpLocks/>
                  </p:cNvCxnSpPr>
                  <p:nvPr/>
                </p:nvCxnSpPr>
                <p:spPr>
                  <a:xfrm flipV="1">
                    <a:off x="5364088" y="4536242"/>
                    <a:ext cx="0" cy="299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1A7CFD7-B4F8-48A1-9E86-49084B12C43A}"/>
                      </a:ext>
                    </a:extLst>
                  </p:cNvPr>
                  <p:cNvCxnSpPr>
                    <a:cxnSpLocks/>
                  </p:cNvCxnSpPr>
                  <p:nvPr/>
                </p:nvCxnSpPr>
                <p:spPr>
                  <a:xfrm flipV="1">
                    <a:off x="5364088" y="4816330"/>
                    <a:ext cx="454852" cy="94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8154160-0671-4186-A968-7EA82AD303D8}"/>
                      </a:ext>
                    </a:extLst>
                  </p:cNvPr>
                  <p:cNvCxnSpPr>
                    <a:cxnSpLocks/>
                  </p:cNvCxnSpPr>
                  <p:nvPr/>
                </p:nvCxnSpPr>
                <p:spPr>
                  <a:xfrm flipV="1">
                    <a:off x="4701215" y="3155436"/>
                    <a:ext cx="1098316" cy="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7" name="文本框 66">
                <a:extLst>
                  <a:ext uri="{FF2B5EF4-FFF2-40B4-BE49-F238E27FC236}">
                    <a16:creationId xmlns:a16="http://schemas.microsoft.com/office/drawing/2014/main" id="{42C2F794-8FD5-4EAC-9145-7AB08E3775F1}"/>
                  </a:ext>
                </a:extLst>
              </p:cNvPr>
              <p:cNvSpPr txBox="1"/>
              <p:nvPr/>
            </p:nvSpPr>
            <p:spPr>
              <a:xfrm>
                <a:off x="4213341" y="3836492"/>
                <a:ext cx="566950" cy="369332"/>
              </a:xfrm>
              <a:prstGeom prst="rect">
                <a:avLst/>
              </a:prstGeom>
              <a:noFill/>
            </p:spPr>
            <p:txBody>
              <a:bodyPr wrap="none" rtlCol="0">
                <a:spAutoFit/>
              </a:bodyPr>
              <a:lstStyle/>
              <a:p>
                <a:r>
                  <a:rPr lang="en-US" altLang="zh-CN" b="1" dirty="0"/>
                  <a:t>ALU</a:t>
                </a:r>
                <a:endParaRPr lang="zh-CN" altLang="en-US" b="1" dirty="0"/>
              </a:p>
            </p:txBody>
          </p:sp>
        </p:grpSp>
      </p:grpSp>
    </p:spTree>
    <p:extLst>
      <p:ext uri="{BB962C8B-B14F-4D97-AF65-F5344CB8AC3E}">
        <p14:creationId xmlns:p14="http://schemas.microsoft.com/office/powerpoint/2010/main" val="357666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8103D9-9149-4AD5-97E6-6DE1381F3120}"/>
              </a:ext>
            </a:extLst>
          </p:cNvPr>
          <p:cNvSpPr>
            <a:spLocks noGrp="1"/>
          </p:cNvSpPr>
          <p:nvPr>
            <p:ph idx="1"/>
          </p:nvPr>
        </p:nvSpPr>
        <p:spPr>
          <a:xfrm>
            <a:off x="457200" y="260648"/>
            <a:ext cx="8229600" cy="5361459"/>
          </a:xfrm>
        </p:spPr>
        <p:txBody>
          <a:bodyPr/>
          <a:lstStyle/>
          <a:p>
            <a:pPr lvl="1"/>
            <a:r>
              <a:rPr lang="en-US" altLang="zh-CN" sz="2400" b="1" dirty="0"/>
              <a:t>3</a:t>
            </a:r>
            <a:r>
              <a:rPr lang="zh-CN" altLang="en-US" sz="2400" b="1" dirty="0"/>
              <a:t>、控制器</a:t>
            </a:r>
            <a:endParaRPr lang="en-US" altLang="zh-CN" sz="2400" b="1" dirty="0"/>
          </a:p>
          <a:p>
            <a:pPr lvl="2"/>
            <a:endParaRPr lang="en-US" altLang="zh-CN" sz="2000" b="1" dirty="0"/>
          </a:p>
          <a:p>
            <a:pPr lvl="2"/>
            <a:r>
              <a:rPr lang="zh-CN" altLang="en-US" sz="1800" b="1" dirty="0"/>
              <a:t>控制器是整个计算机的指挥中心，它可使计算机各部件协调工作。计算机中有两股信息在流动，一股是</a:t>
            </a:r>
            <a:r>
              <a:rPr lang="zh-CN" altLang="en-US" sz="1800" b="1" dirty="0">
                <a:solidFill>
                  <a:srgbClr val="FF0000"/>
                </a:solidFill>
              </a:rPr>
              <a:t>控制流信息</a:t>
            </a:r>
            <a:r>
              <a:rPr lang="zh-CN" altLang="en-US" sz="1800" b="1" dirty="0"/>
              <a:t>，另一股是</a:t>
            </a:r>
            <a:r>
              <a:rPr lang="zh-CN" altLang="en-US" sz="1800" b="1" dirty="0">
                <a:solidFill>
                  <a:srgbClr val="FF0000"/>
                </a:solidFill>
              </a:rPr>
              <a:t>数据流信息</a:t>
            </a:r>
            <a:r>
              <a:rPr lang="zh-CN" altLang="en-US" sz="1800" b="1" dirty="0"/>
              <a:t>。控制流信息的发源地是控制器，控制器产生控制流信息的依据来自</a:t>
            </a:r>
            <a:r>
              <a:rPr lang="en-US" altLang="zh-CN" sz="1800" b="1" dirty="0"/>
              <a:t>3</a:t>
            </a:r>
            <a:r>
              <a:rPr lang="zh-CN" altLang="en-US" sz="1800" b="1" dirty="0"/>
              <a:t>个方面：</a:t>
            </a:r>
            <a:r>
              <a:rPr lang="zh-CN" altLang="en-US" sz="1800" b="1" dirty="0">
                <a:solidFill>
                  <a:srgbClr val="FF0000"/>
                </a:solidFill>
              </a:rPr>
              <a:t>指令寄存器</a:t>
            </a:r>
            <a:r>
              <a:rPr lang="zh-CN" altLang="en-US" sz="1800" b="1" dirty="0"/>
              <a:t>、</a:t>
            </a:r>
            <a:r>
              <a:rPr lang="zh-CN" altLang="en-US" sz="1800" b="1" dirty="0">
                <a:solidFill>
                  <a:srgbClr val="FF0000"/>
                </a:solidFill>
              </a:rPr>
              <a:t>状态寄存器</a:t>
            </a:r>
            <a:r>
              <a:rPr lang="zh-CN" altLang="en-US" sz="1800" b="1" dirty="0"/>
              <a:t>和</a:t>
            </a:r>
            <a:r>
              <a:rPr lang="zh-CN" altLang="en-US" sz="1800" b="1" dirty="0">
                <a:solidFill>
                  <a:srgbClr val="FF0000"/>
                </a:solidFill>
              </a:rPr>
              <a:t>时序电路</a:t>
            </a:r>
            <a:r>
              <a:rPr lang="zh-CN" altLang="en-US" sz="1800" b="1" dirty="0"/>
              <a:t>。</a:t>
            </a:r>
          </a:p>
        </p:txBody>
      </p:sp>
      <p:grpSp>
        <p:nvGrpSpPr>
          <p:cNvPr id="2" name="组合 1">
            <a:extLst>
              <a:ext uri="{FF2B5EF4-FFF2-40B4-BE49-F238E27FC236}">
                <a16:creationId xmlns:a16="http://schemas.microsoft.com/office/drawing/2014/main" id="{DAFF8C42-09C3-4157-9287-62EC61CA8E0D}"/>
              </a:ext>
            </a:extLst>
          </p:cNvPr>
          <p:cNvGrpSpPr/>
          <p:nvPr/>
        </p:nvGrpSpPr>
        <p:grpSpPr>
          <a:xfrm>
            <a:off x="2987824" y="3226967"/>
            <a:ext cx="3528392" cy="3237169"/>
            <a:chOff x="2987824" y="3226967"/>
            <a:chExt cx="3528392" cy="3237169"/>
          </a:xfrm>
        </p:grpSpPr>
        <p:sp>
          <p:nvSpPr>
            <p:cNvPr id="37" name="文本框 36">
              <a:extLst>
                <a:ext uri="{FF2B5EF4-FFF2-40B4-BE49-F238E27FC236}">
                  <a16:creationId xmlns:a16="http://schemas.microsoft.com/office/drawing/2014/main" id="{BFF9D58D-1F41-4EA1-A2FC-DF79741EC071}"/>
                </a:ext>
              </a:extLst>
            </p:cNvPr>
            <p:cNvSpPr txBox="1"/>
            <p:nvPr/>
          </p:nvSpPr>
          <p:spPr>
            <a:xfrm>
              <a:off x="3059832" y="6094804"/>
              <a:ext cx="3456384" cy="369332"/>
            </a:xfrm>
            <a:prstGeom prst="rect">
              <a:avLst/>
            </a:prstGeom>
            <a:solidFill>
              <a:schemeClr val="bg1"/>
            </a:solidFill>
          </p:spPr>
          <p:txBody>
            <a:bodyPr wrap="square">
              <a:spAutoFit/>
            </a:bodyPr>
            <a:lstStyle/>
            <a:p>
              <a:pPr algn="ctr"/>
              <a:r>
                <a:rPr lang="zh-CN" altLang="en-US" sz="1800" b="1" dirty="0"/>
                <a:t>图</a:t>
              </a:r>
              <a:r>
                <a:rPr lang="en-US" altLang="zh-CN" sz="1800" b="1" dirty="0"/>
                <a:t>1.4    </a:t>
              </a:r>
              <a:r>
                <a:rPr lang="zh-CN" altLang="en-US" sz="1800" b="1" dirty="0"/>
                <a:t>控制器结构图（见教材）</a:t>
              </a:r>
              <a:endParaRPr lang="zh-CN" altLang="en-US" dirty="0"/>
            </a:p>
          </p:txBody>
        </p:sp>
        <p:grpSp>
          <p:nvGrpSpPr>
            <p:cNvPr id="20" name="组合 19">
              <a:extLst>
                <a:ext uri="{FF2B5EF4-FFF2-40B4-BE49-F238E27FC236}">
                  <a16:creationId xmlns:a16="http://schemas.microsoft.com/office/drawing/2014/main" id="{DCAF5BE7-D22B-41EB-97C4-B0EACE6A9284}"/>
                </a:ext>
              </a:extLst>
            </p:cNvPr>
            <p:cNvGrpSpPr/>
            <p:nvPr/>
          </p:nvGrpSpPr>
          <p:grpSpPr>
            <a:xfrm>
              <a:off x="2987824" y="3226967"/>
              <a:ext cx="3081974" cy="2546273"/>
              <a:chOff x="2987824" y="3226967"/>
              <a:chExt cx="3081974" cy="2546273"/>
            </a:xfrm>
          </p:grpSpPr>
          <p:sp>
            <p:nvSpPr>
              <p:cNvPr id="11" name="文本框 10">
                <a:extLst>
                  <a:ext uri="{FF2B5EF4-FFF2-40B4-BE49-F238E27FC236}">
                    <a16:creationId xmlns:a16="http://schemas.microsoft.com/office/drawing/2014/main" id="{AE77F25E-BD3F-4A46-A0DA-0DDADC58376B}"/>
                  </a:ext>
                </a:extLst>
              </p:cNvPr>
              <p:cNvSpPr txBox="1"/>
              <p:nvPr/>
            </p:nvSpPr>
            <p:spPr>
              <a:xfrm>
                <a:off x="5004048" y="3856529"/>
                <a:ext cx="461665" cy="855712"/>
              </a:xfrm>
              <a:prstGeom prst="rect">
                <a:avLst/>
              </a:prstGeom>
              <a:noFill/>
            </p:spPr>
            <p:txBody>
              <a:bodyPr vert="eaVert" wrap="square" rtlCol="0">
                <a:spAutoFit/>
              </a:bodyPr>
              <a:lstStyle/>
              <a:p>
                <a:r>
                  <a:rPr lang="en-US" altLang="zh-CN" b="1" dirty="0"/>
                  <a:t>……</a:t>
                </a:r>
                <a:endParaRPr lang="zh-CN" altLang="en-US" b="1" dirty="0"/>
              </a:p>
            </p:txBody>
          </p:sp>
          <p:grpSp>
            <p:nvGrpSpPr>
              <p:cNvPr id="19" name="组合 18">
                <a:extLst>
                  <a:ext uri="{FF2B5EF4-FFF2-40B4-BE49-F238E27FC236}">
                    <a16:creationId xmlns:a16="http://schemas.microsoft.com/office/drawing/2014/main" id="{05CD780E-64DC-4583-8EFB-344ECFC08774}"/>
                  </a:ext>
                </a:extLst>
              </p:cNvPr>
              <p:cNvGrpSpPr/>
              <p:nvPr/>
            </p:nvGrpSpPr>
            <p:grpSpPr>
              <a:xfrm>
                <a:off x="2987824" y="3226967"/>
                <a:ext cx="3081974" cy="2546273"/>
                <a:chOff x="2987824" y="3226967"/>
                <a:chExt cx="3081974" cy="2546273"/>
              </a:xfrm>
            </p:grpSpPr>
            <p:cxnSp>
              <p:nvCxnSpPr>
                <p:cNvPr id="34" name="直接箭头连接符 33">
                  <a:extLst>
                    <a:ext uri="{FF2B5EF4-FFF2-40B4-BE49-F238E27FC236}">
                      <a16:creationId xmlns:a16="http://schemas.microsoft.com/office/drawing/2014/main" id="{EC42AB73-32DB-4892-BCE4-B14DA9870752}"/>
                    </a:ext>
                  </a:extLst>
                </p:cNvPr>
                <p:cNvCxnSpPr/>
                <p:nvPr/>
              </p:nvCxnSpPr>
              <p:spPr>
                <a:xfrm>
                  <a:off x="4971551" y="43651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A273FF8-4287-4959-82DA-9B3D7FDAD26C}"/>
                    </a:ext>
                  </a:extLst>
                </p:cNvPr>
                <p:cNvCxnSpPr/>
                <p:nvPr/>
              </p:nvCxnSpPr>
              <p:spPr>
                <a:xfrm>
                  <a:off x="4971551" y="45175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5065374-BEE2-473E-B926-DE387783D7D3}"/>
                    </a:ext>
                  </a:extLst>
                </p:cNvPr>
                <p:cNvCxnSpPr/>
                <p:nvPr/>
              </p:nvCxnSpPr>
              <p:spPr>
                <a:xfrm>
                  <a:off x="4971551" y="4669904"/>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605BC87-09B9-426F-9E33-7FA5680658C5}"/>
                    </a:ext>
                  </a:extLst>
                </p:cNvPr>
                <p:cNvCxnSpPr/>
                <p:nvPr/>
              </p:nvCxnSpPr>
              <p:spPr>
                <a:xfrm>
                  <a:off x="4971551" y="34290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E6928E2-C59D-4A37-A1D1-1ECE622DAA50}"/>
                    </a:ext>
                  </a:extLst>
                </p:cNvPr>
                <p:cNvCxnSpPr/>
                <p:nvPr/>
              </p:nvCxnSpPr>
              <p:spPr>
                <a:xfrm>
                  <a:off x="4971551" y="35814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6A5F721-34E4-4FE2-B73C-5D36325FBA9A}"/>
                    </a:ext>
                  </a:extLst>
                </p:cNvPr>
                <p:cNvCxnSpPr/>
                <p:nvPr/>
              </p:nvCxnSpPr>
              <p:spPr>
                <a:xfrm>
                  <a:off x="4971551" y="3733800"/>
                  <a:ext cx="4645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72F8ABD2-7A92-4498-B179-F849BB91501A}"/>
                    </a:ext>
                  </a:extLst>
                </p:cNvPr>
                <p:cNvGrpSpPr/>
                <p:nvPr/>
              </p:nvGrpSpPr>
              <p:grpSpPr>
                <a:xfrm>
                  <a:off x="2987824" y="3226967"/>
                  <a:ext cx="2160240" cy="2546273"/>
                  <a:chOff x="2987824" y="3226967"/>
                  <a:chExt cx="2160240" cy="2546273"/>
                </a:xfrm>
              </p:grpSpPr>
              <p:sp>
                <p:nvSpPr>
                  <p:cNvPr id="5" name="文本框 4">
                    <a:extLst>
                      <a:ext uri="{FF2B5EF4-FFF2-40B4-BE49-F238E27FC236}">
                        <a16:creationId xmlns:a16="http://schemas.microsoft.com/office/drawing/2014/main" id="{328036B6-CA22-4BEE-9B3E-85A4A00478BD}"/>
                      </a:ext>
                    </a:extLst>
                  </p:cNvPr>
                  <p:cNvSpPr txBox="1"/>
                  <p:nvPr/>
                </p:nvSpPr>
                <p:spPr>
                  <a:xfrm>
                    <a:off x="2987824" y="3284984"/>
                    <a:ext cx="864096" cy="584775"/>
                  </a:xfrm>
                  <a:prstGeom prst="rect">
                    <a:avLst/>
                  </a:prstGeom>
                  <a:solidFill>
                    <a:srgbClr val="00B0F0"/>
                  </a:solidFill>
                </p:spPr>
                <p:txBody>
                  <a:bodyPr wrap="square" rtlCol="0">
                    <a:spAutoFit/>
                  </a:bodyPr>
                  <a:lstStyle/>
                  <a:p>
                    <a:pPr algn="ctr"/>
                    <a:r>
                      <a:rPr lang="zh-CN" altLang="en-US" sz="1600" b="1" dirty="0"/>
                      <a:t>指令</a:t>
                    </a:r>
                    <a:endParaRPr lang="en-US" altLang="zh-CN" sz="1600" b="1" dirty="0"/>
                  </a:p>
                  <a:p>
                    <a:pPr algn="ctr"/>
                    <a:r>
                      <a:rPr lang="zh-CN" altLang="en-US" sz="1600" b="1" dirty="0"/>
                      <a:t>寄存器</a:t>
                    </a:r>
                  </a:p>
                </p:txBody>
              </p:sp>
              <p:sp>
                <p:nvSpPr>
                  <p:cNvPr id="24" name="文本框 23">
                    <a:extLst>
                      <a:ext uri="{FF2B5EF4-FFF2-40B4-BE49-F238E27FC236}">
                        <a16:creationId xmlns:a16="http://schemas.microsoft.com/office/drawing/2014/main" id="{07099DEC-E68E-4933-A0B9-E05CE2F07249}"/>
                      </a:ext>
                    </a:extLst>
                  </p:cNvPr>
                  <p:cNvSpPr txBox="1"/>
                  <p:nvPr/>
                </p:nvSpPr>
                <p:spPr>
                  <a:xfrm>
                    <a:off x="2987824" y="4284385"/>
                    <a:ext cx="864096" cy="584775"/>
                  </a:xfrm>
                  <a:prstGeom prst="rect">
                    <a:avLst/>
                  </a:prstGeom>
                  <a:solidFill>
                    <a:srgbClr val="00B0F0"/>
                  </a:solidFill>
                </p:spPr>
                <p:txBody>
                  <a:bodyPr wrap="square" rtlCol="0">
                    <a:spAutoFit/>
                  </a:bodyPr>
                  <a:lstStyle/>
                  <a:p>
                    <a:pPr algn="ctr"/>
                    <a:r>
                      <a:rPr lang="zh-CN" altLang="en-US" sz="1600" b="1" dirty="0"/>
                      <a:t>状态</a:t>
                    </a:r>
                    <a:endParaRPr lang="en-US" altLang="zh-CN" sz="1600" b="1" dirty="0"/>
                  </a:p>
                  <a:p>
                    <a:pPr algn="ctr"/>
                    <a:r>
                      <a:rPr lang="zh-CN" altLang="en-US" sz="1600" b="1" dirty="0"/>
                      <a:t>寄存器</a:t>
                    </a:r>
                  </a:p>
                </p:txBody>
              </p:sp>
              <p:sp>
                <p:nvSpPr>
                  <p:cNvPr id="7" name="文本框 6">
                    <a:extLst>
                      <a:ext uri="{FF2B5EF4-FFF2-40B4-BE49-F238E27FC236}">
                        <a16:creationId xmlns:a16="http://schemas.microsoft.com/office/drawing/2014/main" id="{FF129452-33CF-40F1-B6BB-098FD9A1293B}"/>
                      </a:ext>
                    </a:extLst>
                  </p:cNvPr>
                  <p:cNvSpPr txBox="1"/>
                  <p:nvPr/>
                </p:nvSpPr>
                <p:spPr>
                  <a:xfrm>
                    <a:off x="4251471" y="3226967"/>
                    <a:ext cx="720080" cy="1754326"/>
                  </a:xfrm>
                  <a:prstGeom prst="rect">
                    <a:avLst/>
                  </a:prstGeom>
                  <a:solidFill>
                    <a:srgbClr val="92D050"/>
                  </a:solidFill>
                </p:spPr>
                <p:txBody>
                  <a:bodyPr wrap="square" rtlCol="0">
                    <a:spAutoFit/>
                  </a:bodyPr>
                  <a:lstStyle/>
                  <a:p>
                    <a:pPr algn="ctr"/>
                    <a:endParaRPr lang="en-US" altLang="zh-CN" b="1" dirty="0"/>
                  </a:p>
                  <a:p>
                    <a:pPr algn="ctr"/>
                    <a:r>
                      <a:rPr lang="zh-CN" altLang="en-US" b="1" dirty="0"/>
                      <a:t>控制</a:t>
                    </a:r>
                    <a:endParaRPr lang="en-US" altLang="zh-CN" b="1" dirty="0"/>
                  </a:p>
                  <a:p>
                    <a:pPr algn="ctr"/>
                    <a:r>
                      <a:rPr lang="zh-CN" altLang="en-US" b="1" dirty="0"/>
                      <a:t>信号</a:t>
                    </a:r>
                    <a:endParaRPr lang="en-US" altLang="zh-CN" b="1" dirty="0"/>
                  </a:p>
                  <a:p>
                    <a:pPr algn="ctr"/>
                    <a:r>
                      <a:rPr lang="zh-CN" altLang="en-US" b="1" dirty="0"/>
                      <a:t>产生</a:t>
                    </a:r>
                    <a:endParaRPr lang="en-US" altLang="zh-CN" b="1" dirty="0"/>
                  </a:p>
                  <a:p>
                    <a:pPr algn="ctr"/>
                    <a:r>
                      <a:rPr lang="zh-CN" altLang="en-US" b="1" dirty="0"/>
                      <a:t>逻辑</a:t>
                    </a:r>
                    <a:endParaRPr lang="en-US" altLang="zh-CN" b="1" dirty="0"/>
                  </a:p>
                  <a:p>
                    <a:pPr algn="ctr"/>
                    <a:endParaRPr lang="zh-CN" altLang="en-US" b="1" dirty="0"/>
                  </a:p>
                </p:txBody>
              </p:sp>
              <p:sp>
                <p:nvSpPr>
                  <p:cNvPr id="27" name="文本框 26">
                    <a:extLst>
                      <a:ext uri="{FF2B5EF4-FFF2-40B4-BE49-F238E27FC236}">
                        <a16:creationId xmlns:a16="http://schemas.microsoft.com/office/drawing/2014/main" id="{03EB1268-9C56-4D26-9BD0-0C8D5EB81E00}"/>
                      </a:ext>
                    </a:extLst>
                  </p:cNvPr>
                  <p:cNvSpPr txBox="1"/>
                  <p:nvPr/>
                </p:nvSpPr>
                <p:spPr>
                  <a:xfrm>
                    <a:off x="4074957" y="5434686"/>
                    <a:ext cx="1073107" cy="338554"/>
                  </a:xfrm>
                  <a:prstGeom prst="rect">
                    <a:avLst/>
                  </a:prstGeom>
                  <a:solidFill>
                    <a:srgbClr val="00B0F0"/>
                  </a:solidFill>
                </p:spPr>
                <p:txBody>
                  <a:bodyPr wrap="square" rtlCol="0">
                    <a:spAutoFit/>
                  </a:bodyPr>
                  <a:lstStyle/>
                  <a:p>
                    <a:pPr algn="ctr"/>
                    <a:r>
                      <a:rPr lang="zh-CN" altLang="en-US" sz="1600" b="1" dirty="0"/>
                      <a:t>时序电路</a:t>
                    </a:r>
                  </a:p>
                </p:txBody>
              </p:sp>
              <p:sp>
                <p:nvSpPr>
                  <p:cNvPr id="8" name="箭头: 右 7">
                    <a:extLst>
                      <a:ext uri="{FF2B5EF4-FFF2-40B4-BE49-F238E27FC236}">
                        <a16:creationId xmlns:a16="http://schemas.microsoft.com/office/drawing/2014/main" id="{1D826ECB-99E9-40B4-B78E-18EDE7979A62}"/>
                      </a:ext>
                    </a:extLst>
                  </p:cNvPr>
                  <p:cNvSpPr/>
                  <p:nvPr/>
                </p:nvSpPr>
                <p:spPr>
                  <a:xfrm>
                    <a:off x="3851920" y="3501008"/>
                    <a:ext cx="399551" cy="21602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箭头: 右 28">
                    <a:extLst>
                      <a:ext uri="{FF2B5EF4-FFF2-40B4-BE49-F238E27FC236}">
                        <a16:creationId xmlns:a16="http://schemas.microsoft.com/office/drawing/2014/main" id="{85099F7C-4854-4D33-A27A-0506AC3B7493}"/>
                      </a:ext>
                    </a:extLst>
                  </p:cNvPr>
                  <p:cNvSpPr/>
                  <p:nvPr/>
                </p:nvSpPr>
                <p:spPr>
                  <a:xfrm>
                    <a:off x="3851920" y="4437112"/>
                    <a:ext cx="399551" cy="21602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箭头: 下 12">
                    <a:extLst>
                      <a:ext uri="{FF2B5EF4-FFF2-40B4-BE49-F238E27FC236}">
                        <a16:creationId xmlns:a16="http://schemas.microsoft.com/office/drawing/2014/main" id="{4B7B018E-83C7-4B5A-9F9E-F0A8B5177791}"/>
                      </a:ext>
                    </a:extLst>
                  </p:cNvPr>
                  <p:cNvSpPr/>
                  <p:nvPr/>
                </p:nvSpPr>
                <p:spPr>
                  <a:xfrm rot="10800000">
                    <a:off x="4503498" y="4981293"/>
                    <a:ext cx="212518" cy="45672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26D0B1F-0B68-4A5A-9A0E-06C2B31553CE}"/>
                    </a:ext>
                  </a:extLst>
                </p:cNvPr>
                <p:cNvSpPr txBox="1"/>
                <p:nvPr/>
              </p:nvSpPr>
              <p:spPr>
                <a:xfrm>
                  <a:off x="5638911" y="3654007"/>
                  <a:ext cx="430887" cy="900246"/>
                </a:xfrm>
                <a:prstGeom prst="rect">
                  <a:avLst/>
                </a:prstGeom>
                <a:noFill/>
              </p:spPr>
              <p:txBody>
                <a:bodyPr vert="eaVert" wrap="none" rtlCol="0">
                  <a:spAutoFit/>
                </a:bodyPr>
                <a:lstStyle/>
                <a:p>
                  <a:r>
                    <a:rPr lang="zh-CN" altLang="en-US" sz="1600" b="1" dirty="0"/>
                    <a:t>操作命令</a:t>
                  </a:r>
                </a:p>
              </p:txBody>
            </p:sp>
          </p:grpSp>
        </p:grpSp>
      </p:grpSp>
    </p:spTree>
    <p:extLst>
      <p:ext uri="{BB962C8B-B14F-4D97-AF65-F5344CB8AC3E}">
        <p14:creationId xmlns:p14="http://schemas.microsoft.com/office/powerpoint/2010/main" val="1650348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5CAA6B-3BB1-4EBE-BF03-A8CE58B1942A}"/>
              </a:ext>
            </a:extLst>
          </p:cNvPr>
          <p:cNvSpPr>
            <a:spLocks noGrp="1"/>
          </p:cNvSpPr>
          <p:nvPr>
            <p:ph idx="1"/>
          </p:nvPr>
        </p:nvSpPr>
        <p:spPr>
          <a:xfrm>
            <a:off x="395536" y="1340768"/>
            <a:ext cx="8229600" cy="4525963"/>
          </a:xfrm>
        </p:spPr>
        <p:txBody>
          <a:bodyPr/>
          <a:lstStyle/>
          <a:p>
            <a:pPr lvl="1"/>
            <a:r>
              <a:rPr lang="en-US" altLang="zh-CN" sz="2400" b="1" dirty="0"/>
              <a:t>4</a:t>
            </a:r>
            <a:r>
              <a:rPr lang="zh-CN" altLang="en-US" sz="2400" b="1" dirty="0"/>
              <a:t>、输入设备</a:t>
            </a:r>
            <a:endParaRPr lang="en-US" altLang="zh-CN" sz="2400" b="1" dirty="0"/>
          </a:p>
          <a:p>
            <a:pPr lvl="2"/>
            <a:r>
              <a:rPr lang="zh-CN" altLang="en-US" sz="1800" b="1" dirty="0"/>
              <a:t>常用的输入设备有：键盘、鼠标、扫描仪、模</a:t>
            </a:r>
            <a:r>
              <a:rPr lang="en-US" altLang="zh-CN" sz="1800" b="1" dirty="0"/>
              <a:t>/</a:t>
            </a:r>
            <a:r>
              <a:rPr lang="zh-CN" altLang="en-US" sz="1800" b="1" dirty="0"/>
              <a:t>数（</a:t>
            </a:r>
            <a:r>
              <a:rPr lang="en-US" altLang="zh-CN" sz="1800" b="1" dirty="0"/>
              <a:t>A/D</a:t>
            </a:r>
            <a:r>
              <a:rPr lang="zh-CN" altLang="en-US" sz="1800" b="1" dirty="0"/>
              <a:t>）转换器等</a:t>
            </a:r>
            <a:endParaRPr lang="en-US" altLang="zh-CN" sz="2400" b="1" dirty="0"/>
          </a:p>
          <a:p>
            <a:pPr lvl="1"/>
            <a:endParaRPr lang="en-US" altLang="zh-CN" sz="2400" b="1" dirty="0"/>
          </a:p>
          <a:p>
            <a:pPr lvl="1"/>
            <a:r>
              <a:rPr lang="en-US" altLang="zh-CN" sz="2400" b="1" dirty="0"/>
              <a:t>5</a:t>
            </a:r>
            <a:r>
              <a:rPr lang="zh-CN" altLang="en-US" sz="2400" b="1" dirty="0"/>
              <a:t>、输出设备</a:t>
            </a:r>
            <a:endParaRPr lang="en-US" altLang="zh-CN" sz="2400" b="1" dirty="0"/>
          </a:p>
          <a:p>
            <a:pPr lvl="2"/>
            <a:r>
              <a:rPr lang="zh-CN" altLang="en-US" sz="1800" b="1" dirty="0"/>
              <a:t>常用的输出设备有：打印机、显示器、数</a:t>
            </a:r>
            <a:r>
              <a:rPr lang="en-US" altLang="zh-CN" sz="1800" b="1" dirty="0"/>
              <a:t>/</a:t>
            </a:r>
            <a:r>
              <a:rPr lang="zh-CN" altLang="en-US" sz="1800" b="1" dirty="0"/>
              <a:t>模（</a:t>
            </a:r>
            <a:r>
              <a:rPr lang="en-US" altLang="zh-CN" sz="1800" b="1" dirty="0"/>
              <a:t>D/A</a:t>
            </a:r>
            <a:r>
              <a:rPr lang="zh-CN" altLang="en-US" sz="1800" b="1" dirty="0"/>
              <a:t>）转换器等。</a:t>
            </a:r>
            <a:endParaRPr lang="en-US" altLang="zh-CN" sz="1800" b="1" dirty="0"/>
          </a:p>
          <a:p>
            <a:pPr lvl="2"/>
            <a:endParaRPr lang="en-US" altLang="zh-CN" sz="2000" b="1" dirty="0"/>
          </a:p>
          <a:p>
            <a:pPr lvl="2"/>
            <a:endParaRPr lang="en-US" altLang="zh-CN" sz="2000" b="1" dirty="0"/>
          </a:p>
          <a:p>
            <a:pPr lvl="1"/>
            <a:r>
              <a:rPr lang="zh-CN" altLang="en-US" sz="2400" b="1" dirty="0"/>
              <a:t>外存储器</a:t>
            </a:r>
            <a:endParaRPr lang="en-US" altLang="zh-CN" sz="2400" b="1" dirty="0"/>
          </a:p>
          <a:p>
            <a:pPr lvl="2"/>
            <a:r>
              <a:rPr lang="zh-CN" altLang="en-US" sz="1800" b="1" dirty="0"/>
              <a:t>常见的外存储器有：磁盘、光盘和磁带机等。</a:t>
            </a:r>
            <a:endParaRPr lang="en-US" altLang="zh-CN" sz="1800" b="1" dirty="0"/>
          </a:p>
          <a:p>
            <a:pPr lvl="2"/>
            <a:r>
              <a:rPr lang="zh-CN" altLang="en-US" sz="1800" b="1" dirty="0"/>
              <a:t>外存储器既可以作为输入设备，也可以作为输出设备。</a:t>
            </a:r>
            <a:endParaRPr lang="en-US" altLang="zh-CN" sz="1800" b="1" dirty="0"/>
          </a:p>
          <a:p>
            <a:pPr lvl="2"/>
            <a:r>
              <a:rPr lang="zh-CN" altLang="en-US" sz="1800" b="1" dirty="0"/>
              <a:t>外存储器也称为辅助存储器，归到存储器设备中。</a:t>
            </a:r>
            <a:endParaRPr lang="en-US" altLang="zh-CN" sz="1800" b="1" dirty="0"/>
          </a:p>
          <a:p>
            <a:pPr lvl="2"/>
            <a:endParaRPr lang="zh-CN" altLang="en-US" sz="2000" b="1" dirty="0"/>
          </a:p>
        </p:txBody>
      </p:sp>
    </p:spTree>
    <p:extLst>
      <p:ext uri="{BB962C8B-B14F-4D97-AF65-F5344CB8AC3E}">
        <p14:creationId xmlns:p14="http://schemas.microsoft.com/office/powerpoint/2010/main" val="3284024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9C04C9-25D5-4E6E-B1A8-93603CA0ADC4}"/>
              </a:ext>
            </a:extLst>
          </p:cNvPr>
          <p:cNvSpPr>
            <a:spLocks noGrp="1"/>
          </p:cNvSpPr>
          <p:nvPr>
            <p:ph idx="1"/>
          </p:nvPr>
        </p:nvSpPr>
        <p:spPr>
          <a:xfrm>
            <a:off x="457200" y="548680"/>
            <a:ext cx="8229600" cy="4525963"/>
          </a:xfrm>
        </p:spPr>
        <p:txBody>
          <a:bodyPr/>
          <a:lstStyle/>
          <a:p>
            <a:pPr lvl="1"/>
            <a:r>
              <a:rPr lang="en-US" altLang="zh-CN" sz="2400" b="1" dirty="0"/>
              <a:t>6</a:t>
            </a:r>
            <a:r>
              <a:rPr lang="zh-CN" altLang="en-US" sz="2400" b="1" dirty="0"/>
              <a:t>、系统互连</a:t>
            </a:r>
            <a:endParaRPr lang="en-US" altLang="zh-CN" sz="2400" b="1" dirty="0"/>
          </a:p>
          <a:p>
            <a:pPr lvl="2"/>
            <a:endParaRPr lang="en-US" altLang="zh-CN" sz="2000" b="1" dirty="0"/>
          </a:p>
          <a:p>
            <a:pPr lvl="2"/>
            <a:r>
              <a:rPr lang="zh-CN" altLang="en-US" sz="1800" b="1" dirty="0"/>
              <a:t>总线（</a:t>
            </a:r>
            <a:r>
              <a:rPr lang="en-US" altLang="zh-CN" sz="1800" b="1" dirty="0"/>
              <a:t>Bus</a:t>
            </a:r>
            <a:r>
              <a:rPr lang="zh-CN" altLang="en-US" sz="1800" b="1" dirty="0"/>
              <a:t>）是连接两个或多个设备（部件）的公共信息通路，它主要由数据线、地址线和控制线组成。</a:t>
            </a:r>
            <a:endParaRPr lang="en-US" altLang="zh-CN" sz="1800" b="1" dirty="0"/>
          </a:p>
          <a:p>
            <a:pPr lvl="2"/>
            <a:endParaRPr lang="en-US" altLang="zh-CN" sz="1800" b="1" dirty="0"/>
          </a:p>
          <a:p>
            <a:pPr lvl="2"/>
            <a:r>
              <a:rPr lang="en-US" altLang="zh-CN" sz="1800" b="1" dirty="0"/>
              <a:t>CPU</a:t>
            </a:r>
            <a:r>
              <a:rPr lang="zh-CN" altLang="en-US" sz="1800" b="1" dirty="0"/>
              <a:t>连接计算机中各主要部件的总线称为系统总线。</a:t>
            </a:r>
          </a:p>
        </p:txBody>
      </p:sp>
      <p:grpSp>
        <p:nvGrpSpPr>
          <p:cNvPr id="11" name="组合 10">
            <a:extLst>
              <a:ext uri="{FF2B5EF4-FFF2-40B4-BE49-F238E27FC236}">
                <a16:creationId xmlns:a16="http://schemas.microsoft.com/office/drawing/2014/main" id="{732224F1-6472-45F1-A28A-1A60188A1776}"/>
              </a:ext>
            </a:extLst>
          </p:cNvPr>
          <p:cNvGrpSpPr/>
          <p:nvPr/>
        </p:nvGrpSpPr>
        <p:grpSpPr>
          <a:xfrm>
            <a:off x="1691681" y="3356992"/>
            <a:ext cx="5400599" cy="3107144"/>
            <a:chOff x="1691681" y="3356992"/>
            <a:chExt cx="5400599" cy="3107144"/>
          </a:xfrm>
        </p:grpSpPr>
        <p:sp>
          <p:nvSpPr>
            <p:cNvPr id="38" name="文本框 37">
              <a:extLst>
                <a:ext uri="{FF2B5EF4-FFF2-40B4-BE49-F238E27FC236}">
                  <a16:creationId xmlns:a16="http://schemas.microsoft.com/office/drawing/2014/main" id="{7C7F2052-A28C-4750-83BF-4C3756B460A1}"/>
                </a:ext>
              </a:extLst>
            </p:cNvPr>
            <p:cNvSpPr txBox="1"/>
            <p:nvPr/>
          </p:nvSpPr>
          <p:spPr>
            <a:xfrm>
              <a:off x="1966726" y="6094804"/>
              <a:ext cx="5053546" cy="369332"/>
            </a:xfrm>
            <a:prstGeom prst="rect">
              <a:avLst/>
            </a:prstGeom>
            <a:solidFill>
              <a:schemeClr val="bg1"/>
            </a:solidFill>
          </p:spPr>
          <p:txBody>
            <a:bodyPr wrap="square">
              <a:spAutoFit/>
            </a:bodyPr>
            <a:lstStyle/>
            <a:p>
              <a:pPr algn="ctr"/>
              <a:r>
                <a:rPr lang="zh-CN" altLang="en-US" sz="1800" b="1" dirty="0"/>
                <a:t>图</a:t>
              </a:r>
              <a:r>
                <a:rPr lang="en-US" altLang="zh-CN" sz="1800" b="1" dirty="0"/>
                <a:t>1.5    </a:t>
              </a:r>
              <a:r>
                <a:rPr lang="zh-CN" altLang="en-US" sz="1800" b="1" dirty="0"/>
                <a:t>基于单总线结构的系统互连（见教材）</a:t>
              </a:r>
              <a:endParaRPr lang="zh-CN" altLang="en-US" dirty="0"/>
            </a:p>
          </p:txBody>
        </p:sp>
        <p:grpSp>
          <p:nvGrpSpPr>
            <p:cNvPr id="2" name="组合 1">
              <a:extLst>
                <a:ext uri="{FF2B5EF4-FFF2-40B4-BE49-F238E27FC236}">
                  <a16:creationId xmlns:a16="http://schemas.microsoft.com/office/drawing/2014/main" id="{73ABEAFF-336C-4849-BE1B-289B0E445296}"/>
                </a:ext>
              </a:extLst>
            </p:cNvPr>
            <p:cNvGrpSpPr/>
            <p:nvPr/>
          </p:nvGrpSpPr>
          <p:grpSpPr>
            <a:xfrm>
              <a:off x="1691681" y="3356992"/>
              <a:ext cx="5400599" cy="2160240"/>
              <a:chOff x="1691681" y="3356992"/>
              <a:chExt cx="5400599" cy="2160240"/>
            </a:xfrm>
          </p:grpSpPr>
          <p:grpSp>
            <p:nvGrpSpPr>
              <p:cNvPr id="37" name="组合 36">
                <a:extLst>
                  <a:ext uri="{FF2B5EF4-FFF2-40B4-BE49-F238E27FC236}">
                    <a16:creationId xmlns:a16="http://schemas.microsoft.com/office/drawing/2014/main" id="{E71C673D-5B88-413D-A90B-1FB666B149FD}"/>
                  </a:ext>
                </a:extLst>
              </p:cNvPr>
              <p:cNvGrpSpPr/>
              <p:nvPr/>
            </p:nvGrpSpPr>
            <p:grpSpPr>
              <a:xfrm>
                <a:off x="1691681" y="3356992"/>
                <a:ext cx="5400599" cy="2160240"/>
                <a:chOff x="1691681" y="3356992"/>
                <a:chExt cx="5400599" cy="2160240"/>
              </a:xfrm>
            </p:grpSpPr>
            <p:grpSp>
              <p:nvGrpSpPr>
                <p:cNvPr id="33" name="组合 32">
                  <a:extLst>
                    <a:ext uri="{FF2B5EF4-FFF2-40B4-BE49-F238E27FC236}">
                      <a16:creationId xmlns:a16="http://schemas.microsoft.com/office/drawing/2014/main" id="{037ABF64-92FA-4060-9D10-89B651BC113C}"/>
                    </a:ext>
                  </a:extLst>
                </p:cNvPr>
                <p:cNvGrpSpPr/>
                <p:nvPr/>
              </p:nvGrpSpPr>
              <p:grpSpPr>
                <a:xfrm>
                  <a:off x="4788024" y="4232121"/>
                  <a:ext cx="2054232" cy="997079"/>
                  <a:chOff x="4788024" y="4232121"/>
                  <a:chExt cx="2054232" cy="997079"/>
                </a:xfrm>
              </p:grpSpPr>
              <p:sp>
                <p:nvSpPr>
                  <p:cNvPr id="7" name="文本框 6">
                    <a:extLst>
                      <a:ext uri="{FF2B5EF4-FFF2-40B4-BE49-F238E27FC236}">
                        <a16:creationId xmlns:a16="http://schemas.microsoft.com/office/drawing/2014/main" id="{57142771-BD78-410C-BA21-1180D700670B}"/>
                      </a:ext>
                    </a:extLst>
                  </p:cNvPr>
                  <p:cNvSpPr txBox="1"/>
                  <p:nvPr/>
                </p:nvSpPr>
                <p:spPr>
                  <a:xfrm>
                    <a:off x="4788024" y="4232121"/>
                    <a:ext cx="864096" cy="276999"/>
                  </a:xfrm>
                  <a:prstGeom prst="rect">
                    <a:avLst/>
                  </a:prstGeom>
                  <a:solidFill>
                    <a:srgbClr val="FFC000"/>
                  </a:solidFill>
                </p:spPr>
                <p:txBody>
                  <a:bodyPr wrap="square" rtlCol="0">
                    <a:spAutoFit/>
                  </a:bodyPr>
                  <a:lstStyle/>
                  <a:p>
                    <a:pPr algn="ctr"/>
                    <a:r>
                      <a:rPr lang="zh-CN" altLang="en-US" sz="1200" b="1" dirty="0"/>
                      <a:t>输入接口</a:t>
                    </a:r>
                  </a:p>
                </p:txBody>
              </p:sp>
              <p:sp>
                <p:nvSpPr>
                  <p:cNvPr id="8" name="文本框 7">
                    <a:extLst>
                      <a:ext uri="{FF2B5EF4-FFF2-40B4-BE49-F238E27FC236}">
                        <a16:creationId xmlns:a16="http://schemas.microsoft.com/office/drawing/2014/main" id="{3E3DA930-4CDD-41E7-B5F8-DF35BDEE520F}"/>
                      </a:ext>
                    </a:extLst>
                  </p:cNvPr>
                  <p:cNvSpPr txBox="1"/>
                  <p:nvPr/>
                </p:nvSpPr>
                <p:spPr>
                  <a:xfrm>
                    <a:off x="5978160" y="4232121"/>
                    <a:ext cx="864096" cy="276999"/>
                  </a:xfrm>
                  <a:prstGeom prst="rect">
                    <a:avLst/>
                  </a:prstGeom>
                  <a:solidFill>
                    <a:srgbClr val="FFC000"/>
                  </a:solidFill>
                </p:spPr>
                <p:txBody>
                  <a:bodyPr wrap="square" rtlCol="0">
                    <a:spAutoFit/>
                  </a:bodyPr>
                  <a:lstStyle/>
                  <a:p>
                    <a:pPr algn="ctr"/>
                    <a:r>
                      <a:rPr lang="zh-CN" altLang="en-US" sz="1200" b="1" dirty="0"/>
                      <a:t>输出接口</a:t>
                    </a:r>
                  </a:p>
                </p:txBody>
              </p:sp>
              <p:sp>
                <p:nvSpPr>
                  <p:cNvPr id="9" name="文本框 8">
                    <a:extLst>
                      <a:ext uri="{FF2B5EF4-FFF2-40B4-BE49-F238E27FC236}">
                        <a16:creationId xmlns:a16="http://schemas.microsoft.com/office/drawing/2014/main" id="{390FB1D4-0945-477B-BFC6-5F99DC8F0386}"/>
                      </a:ext>
                    </a:extLst>
                  </p:cNvPr>
                  <p:cNvSpPr txBox="1"/>
                  <p:nvPr/>
                </p:nvSpPr>
                <p:spPr>
                  <a:xfrm>
                    <a:off x="4788024" y="4952201"/>
                    <a:ext cx="864096" cy="276999"/>
                  </a:xfrm>
                  <a:prstGeom prst="rect">
                    <a:avLst/>
                  </a:prstGeom>
                  <a:solidFill>
                    <a:srgbClr val="00B0F0"/>
                  </a:solidFill>
                </p:spPr>
                <p:txBody>
                  <a:bodyPr wrap="square" rtlCol="0">
                    <a:spAutoFit/>
                  </a:bodyPr>
                  <a:lstStyle/>
                  <a:p>
                    <a:pPr algn="ctr"/>
                    <a:r>
                      <a:rPr lang="zh-CN" altLang="en-US" sz="1200" b="1" dirty="0"/>
                      <a:t>输入设备</a:t>
                    </a:r>
                  </a:p>
                </p:txBody>
              </p:sp>
              <p:sp>
                <p:nvSpPr>
                  <p:cNvPr id="10" name="文本框 9">
                    <a:extLst>
                      <a:ext uri="{FF2B5EF4-FFF2-40B4-BE49-F238E27FC236}">
                        <a16:creationId xmlns:a16="http://schemas.microsoft.com/office/drawing/2014/main" id="{B2F5441D-7A60-4069-9F0E-B023084A2690}"/>
                      </a:ext>
                    </a:extLst>
                  </p:cNvPr>
                  <p:cNvSpPr txBox="1"/>
                  <p:nvPr/>
                </p:nvSpPr>
                <p:spPr>
                  <a:xfrm>
                    <a:off x="5978160" y="4952201"/>
                    <a:ext cx="864096" cy="276999"/>
                  </a:xfrm>
                  <a:prstGeom prst="rect">
                    <a:avLst/>
                  </a:prstGeom>
                  <a:solidFill>
                    <a:srgbClr val="00B0F0"/>
                  </a:solidFill>
                </p:spPr>
                <p:txBody>
                  <a:bodyPr wrap="square" rtlCol="0">
                    <a:spAutoFit/>
                  </a:bodyPr>
                  <a:lstStyle/>
                  <a:p>
                    <a:pPr algn="ctr"/>
                    <a:r>
                      <a:rPr lang="zh-CN" altLang="en-US" sz="1200" b="1" dirty="0"/>
                      <a:t>输出设备</a:t>
                    </a:r>
                  </a:p>
                </p:txBody>
              </p:sp>
            </p:grpSp>
            <p:grpSp>
              <p:nvGrpSpPr>
                <p:cNvPr id="36" name="组合 35">
                  <a:extLst>
                    <a:ext uri="{FF2B5EF4-FFF2-40B4-BE49-F238E27FC236}">
                      <a16:creationId xmlns:a16="http://schemas.microsoft.com/office/drawing/2014/main" id="{EA2A9249-BB59-4CBC-A50A-8D765E2B18BD}"/>
                    </a:ext>
                  </a:extLst>
                </p:cNvPr>
                <p:cNvGrpSpPr/>
                <p:nvPr/>
              </p:nvGrpSpPr>
              <p:grpSpPr>
                <a:xfrm>
                  <a:off x="1691681" y="3356992"/>
                  <a:ext cx="5400599" cy="2160240"/>
                  <a:chOff x="1691681" y="3356992"/>
                  <a:chExt cx="5400599" cy="2160240"/>
                </a:xfrm>
              </p:grpSpPr>
              <p:grpSp>
                <p:nvGrpSpPr>
                  <p:cNvPr id="34" name="组合 33">
                    <a:extLst>
                      <a:ext uri="{FF2B5EF4-FFF2-40B4-BE49-F238E27FC236}">
                        <a16:creationId xmlns:a16="http://schemas.microsoft.com/office/drawing/2014/main" id="{8FF34397-FA56-4AC1-96E8-927467DB776A}"/>
                      </a:ext>
                    </a:extLst>
                  </p:cNvPr>
                  <p:cNvGrpSpPr/>
                  <p:nvPr/>
                </p:nvGrpSpPr>
                <p:grpSpPr>
                  <a:xfrm>
                    <a:off x="1907704" y="3645023"/>
                    <a:ext cx="5184576" cy="1342936"/>
                    <a:chOff x="1907704" y="3645023"/>
                    <a:chExt cx="5184576" cy="1342936"/>
                  </a:xfrm>
                </p:grpSpPr>
                <p:cxnSp>
                  <p:nvCxnSpPr>
                    <p:cNvPr id="12" name="直接箭头连接符 11">
                      <a:extLst>
                        <a:ext uri="{FF2B5EF4-FFF2-40B4-BE49-F238E27FC236}">
                          <a16:creationId xmlns:a16="http://schemas.microsoft.com/office/drawing/2014/main" id="{5A76CC91-37BF-4A58-BEF4-8916F84EA0E8}"/>
                        </a:ext>
                      </a:extLst>
                    </p:cNvPr>
                    <p:cNvCxnSpPr>
                      <a:cxnSpLocks/>
                    </p:cNvCxnSpPr>
                    <p:nvPr/>
                  </p:nvCxnSpPr>
                  <p:spPr>
                    <a:xfrm>
                      <a:off x="1907704" y="3645024"/>
                      <a:ext cx="5184576"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E160F6A-BEA2-49C2-95E5-008DBF38F492}"/>
                        </a:ext>
                      </a:extLst>
                    </p:cNvPr>
                    <p:cNvCxnSpPr>
                      <a:cxnSpLocks/>
                      <a:endCxn id="7" idx="0"/>
                    </p:cNvCxnSpPr>
                    <p:nvPr/>
                  </p:nvCxnSpPr>
                  <p:spPr>
                    <a:xfrm>
                      <a:off x="5220072" y="3645024"/>
                      <a:ext cx="0" cy="58709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94DE0D6-4B77-4818-9DD8-ADEC5E6F3D0B}"/>
                        </a:ext>
                      </a:extLst>
                    </p:cNvPr>
                    <p:cNvCxnSpPr>
                      <a:cxnSpLocks/>
                    </p:cNvCxnSpPr>
                    <p:nvPr/>
                  </p:nvCxnSpPr>
                  <p:spPr>
                    <a:xfrm>
                      <a:off x="6372200" y="3645023"/>
                      <a:ext cx="0" cy="58709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EB7E726-6328-4844-8C0A-02C3C9951BD6}"/>
                        </a:ext>
                      </a:extLst>
                    </p:cNvPr>
                    <p:cNvCxnSpPr>
                      <a:cxnSpLocks/>
                      <a:stCxn id="7" idx="2"/>
                      <a:endCxn id="9" idx="0"/>
                    </p:cNvCxnSpPr>
                    <p:nvPr/>
                  </p:nvCxnSpPr>
                  <p:spPr>
                    <a:xfrm>
                      <a:off x="5220072" y="4509120"/>
                      <a:ext cx="0" cy="44308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1ECA757-B974-4F24-9F94-A44F00ACFD72}"/>
                        </a:ext>
                      </a:extLst>
                    </p:cNvPr>
                    <p:cNvCxnSpPr>
                      <a:cxnSpLocks/>
                    </p:cNvCxnSpPr>
                    <p:nvPr/>
                  </p:nvCxnSpPr>
                  <p:spPr>
                    <a:xfrm>
                      <a:off x="6372200" y="4487546"/>
                      <a:ext cx="0" cy="50041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E8CB97B3-52F4-43E3-AEF7-FD308124A7F1}"/>
                      </a:ext>
                    </a:extLst>
                  </p:cNvPr>
                  <p:cNvGrpSpPr/>
                  <p:nvPr/>
                </p:nvGrpSpPr>
                <p:grpSpPr>
                  <a:xfrm>
                    <a:off x="1691681" y="3356992"/>
                    <a:ext cx="2475933" cy="2160240"/>
                    <a:chOff x="1691681" y="3356992"/>
                    <a:chExt cx="2475933" cy="2160240"/>
                  </a:xfrm>
                </p:grpSpPr>
                <p:sp>
                  <p:nvSpPr>
                    <p:cNvPr id="4" name="文本框 3">
                      <a:extLst>
                        <a:ext uri="{FF2B5EF4-FFF2-40B4-BE49-F238E27FC236}">
                          <a16:creationId xmlns:a16="http://schemas.microsoft.com/office/drawing/2014/main" id="{E71CB6F5-89FA-4ED3-8356-3F6B6B1CE389}"/>
                        </a:ext>
                      </a:extLst>
                    </p:cNvPr>
                    <p:cNvSpPr txBox="1"/>
                    <p:nvPr/>
                  </p:nvSpPr>
                  <p:spPr>
                    <a:xfrm>
                      <a:off x="2114436" y="4293096"/>
                      <a:ext cx="369332" cy="648072"/>
                    </a:xfrm>
                    <a:prstGeom prst="rect">
                      <a:avLst/>
                    </a:prstGeom>
                    <a:solidFill>
                      <a:srgbClr val="92D050"/>
                    </a:solidFill>
                  </p:spPr>
                  <p:txBody>
                    <a:bodyPr vert="eaVert" wrap="square" rtlCol="0">
                      <a:spAutoFit/>
                    </a:bodyPr>
                    <a:lstStyle/>
                    <a:p>
                      <a:pPr algn="ctr"/>
                      <a:r>
                        <a:rPr lang="zh-CN" altLang="en-US" sz="1200" b="1" dirty="0"/>
                        <a:t>运算器</a:t>
                      </a:r>
                    </a:p>
                  </p:txBody>
                </p:sp>
                <p:sp>
                  <p:nvSpPr>
                    <p:cNvPr id="5" name="文本框 4">
                      <a:extLst>
                        <a:ext uri="{FF2B5EF4-FFF2-40B4-BE49-F238E27FC236}">
                          <a16:creationId xmlns:a16="http://schemas.microsoft.com/office/drawing/2014/main" id="{7B24721A-325D-4630-96A2-0E9212B8DF74}"/>
                        </a:ext>
                      </a:extLst>
                    </p:cNvPr>
                    <p:cNvSpPr txBox="1"/>
                    <p:nvPr/>
                  </p:nvSpPr>
                  <p:spPr>
                    <a:xfrm>
                      <a:off x="2843808" y="4293096"/>
                      <a:ext cx="369332" cy="648072"/>
                    </a:xfrm>
                    <a:prstGeom prst="rect">
                      <a:avLst/>
                    </a:prstGeom>
                    <a:solidFill>
                      <a:srgbClr val="92D050"/>
                    </a:solidFill>
                  </p:spPr>
                  <p:txBody>
                    <a:bodyPr vert="eaVert" wrap="square" rtlCol="0">
                      <a:spAutoFit/>
                    </a:bodyPr>
                    <a:lstStyle/>
                    <a:p>
                      <a:pPr algn="ctr"/>
                      <a:r>
                        <a:rPr lang="zh-CN" altLang="en-US" sz="1200" b="1" dirty="0"/>
                        <a:t>控制器</a:t>
                      </a:r>
                    </a:p>
                  </p:txBody>
                </p:sp>
                <p:sp>
                  <p:nvSpPr>
                    <p:cNvPr id="6" name="文本框 5">
                      <a:extLst>
                        <a:ext uri="{FF2B5EF4-FFF2-40B4-BE49-F238E27FC236}">
                          <a16:creationId xmlns:a16="http://schemas.microsoft.com/office/drawing/2014/main" id="{B75F2DDB-2153-49A7-9D25-7DF629C65830}"/>
                        </a:ext>
                      </a:extLst>
                    </p:cNvPr>
                    <p:cNvSpPr txBox="1"/>
                    <p:nvPr/>
                  </p:nvSpPr>
                  <p:spPr>
                    <a:xfrm>
                      <a:off x="3626604" y="4293096"/>
                      <a:ext cx="369332" cy="648072"/>
                    </a:xfrm>
                    <a:prstGeom prst="rect">
                      <a:avLst/>
                    </a:prstGeom>
                    <a:solidFill>
                      <a:srgbClr val="92D050"/>
                    </a:solidFill>
                  </p:spPr>
                  <p:txBody>
                    <a:bodyPr vert="eaVert" wrap="square" rtlCol="0">
                      <a:spAutoFit/>
                    </a:bodyPr>
                    <a:lstStyle/>
                    <a:p>
                      <a:pPr algn="ctr"/>
                      <a:r>
                        <a:rPr lang="zh-CN" altLang="en-US" sz="1200" b="1" dirty="0"/>
                        <a:t>主存</a:t>
                      </a:r>
                    </a:p>
                  </p:txBody>
                </p:sp>
                <p:cxnSp>
                  <p:nvCxnSpPr>
                    <p:cNvPr id="15" name="直接箭头连接符 14">
                      <a:extLst>
                        <a:ext uri="{FF2B5EF4-FFF2-40B4-BE49-F238E27FC236}">
                          <a16:creationId xmlns:a16="http://schemas.microsoft.com/office/drawing/2014/main" id="{E2AA85E2-530A-4D7B-9437-50B30B5CC78C}"/>
                        </a:ext>
                      </a:extLst>
                    </p:cNvPr>
                    <p:cNvCxnSpPr>
                      <a:cxnSpLocks/>
                      <a:endCxn id="4" idx="0"/>
                    </p:cNvCxnSpPr>
                    <p:nvPr/>
                  </p:nvCxnSpPr>
                  <p:spPr>
                    <a:xfrm>
                      <a:off x="2299102"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2162CBF-636E-4179-8164-B1ECFE23F4E2}"/>
                        </a:ext>
                      </a:extLst>
                    </p:cNvPr>
                    <p:cNvCxnSpPr>
                      <a:cxnSpLocks/>
                    </p:cNvCxnSpPr>
                    <p:nvPr/>
                  </p:nvCxnSpPr>
                  <p:spPr>
                    <a:xfrm>
                      <a:off x="3049292"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5A9D401-A9A4-4459-98B5-E7BAB1AE6BB0}"/>
                        </a:ext>
                      </a:extLst>
                    </p:cNvPr>
                    <p:cNvCxnSpPr>
                      <a:cxnSpLocks/>
                    </p:cNvCxnSpPr>
                    <p:nvPr/>
                  </p:nvCxnSpPr>
                  <p:spPr>
                    <a:xfrm>
                      <a:off x="3811270" y="3645024"/>
                      <a:ext cx="0" cy="64807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EF7FED-6714-4138-B085-9FBEC0051699}"/>
                        </a:ext>
                      </a:extLst>
                    </p:cNvPr>
                    <p:cNvSpPr/>
                    <p:nvPr/>
                  </p:nvSpPr>
                  <p:spPr>
                    <a:xfrm>
                      <a:off x="1966726" y="4005064"/>
                      <a:ext cx="1408801" cy="1069563"/>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矩形 28">
                      <a:extLst>
                        <a:ext uri="{FF2B5EF4-FFF2-40B4-BE49-F238E27FC236}">
                          <a16:creationId xmlns:a16="http://schemas.microsoft.com/office/drawing/2014/main" id="{A4F5F8A9-8F92-45EC-8BE3-D99C0B5B40FC}"/>
                        </a:ext>
                      </a:extLst>
                    </p:cNvPr>
                    <p:cNvSpPr/>
                    <p:nvPr/>
                  </p:nvSpPr>
                  <p:spPr>
                    <a:xfrm>
                      <a:off x="1691681" y="3356992"/>
                      <a:ext cx="2475933" cy="2160240"/>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0" name="文本框 29">
                      <a:extLst>
                        <a:ext uri="{FF2B5EF4-FFF2-40B4-BE49-F238E27FC236}">
                          <a16:creationId xmlns:a16="http://schemas.microsoft.com/office/drawing/2014/main" id="{49154E6D-00F2-48C6-A1F8-F1FBDBF1D2B9}"/>
                        </a:ext>
                      </a:extLst>
                    </p:cNvPr>
                    <p:cNvSpPr txBox="1"/>
                    <p:nvPr/>
                  </p:nvSpPr>
                  <p:spPr>
                    <a:xfrm>
                      <a:off x="2443140" y="4079153"/>
                      <a:ext cx="449162" cy="276999"/>
                    </a:xfrm>
                    <a:prstGeom prst="rect">
                      <a:avLst/>
                    </a:prstGeom>
                    <a:noFill/>
                  </p:spPr>
                  <p:txBody>
                    <a:bodyPr wrap="none" rtlCol="0">
                      <a:spAutoFit/>
                    </a:bodyPr>
                    <a:lstStyle/>
                    <a:p>
                      <a:r>
                        <a:rPr lang="en-US" altLang="zh-CN" sz="1200" b="1" dirty="0"/>
                        <a:t>CPU</a:t>
                      </a:r>
                      <a:endParaRPr lang="zh-CN" altLang="en-US" sz="1200" b="1" dirty="0"/>
                    </a:p>
                  </p:txBody>
                </p:sp>
                <p:sp>
                  <p:nvSpPr>
                    <p:cNvPr id="32" name="文本框 31">
                      <a:extLst>
                        <a:ext uri="{FF2B5EF4-FFF2-40B4-BE49-F238E27FC236}">
                          <a16:creationId xmlns:a16="http://schemas.microsoft.com/office/drawing/2014/main" id="{87207A19-D921-4167-AF5A-04C82EE27956}"/>
                        </a:ext>
                      </a:extLst>
                    </p:cNvPr>
                    <p:cNvSpPr txBox="1"/>
                    <p:nvPr/>
                  </p:nvSpPr>
                  <p:spPr>
                    <a:xfrm>
                      <a:off x="3675171" y="5157438"/>
                      <a:ext cx="492443" cy="276999"/>
                    </a:xfrm>
                    <a:prstGeom prst="rect">
                      <a:avLst/>
                    </a:prstGeom>
                    <a:noFill/>
                  </p:spPr>
                  <p:txBody>
                    <a:bodyPr wrap="none" rtlCol="0">
                      <a:spAutoFit/>
                    </a:bodyPr>
                    <a:lstStyle/>
                    <a:p>
                      <a:r>
                        <a:rPr lang="zh-CN" altLang="en-US" sz="1200" b="1" dirty="0"/>
                        <a:t>主机</a:t>
                      </a:r>
                    </a:p>
                  </p:txBody>
                </p:sp>
              </p:grpSp>
            </p:grpSp>
          </p:grpSp>
          <p:sp>
            <p:nvSpPr>
              <p:cNvPr id="31" name="文本框 30">
                <a:extLst>
                  <a:ext uri="{FF2B5EF4-FFF2-40B4-BE49-F238E27FC236}">
                    <a16:creationId xmlns:a16="http://schemas.microsoft.com/office/drawing/2014/main" id="{5DEF6508-B2BE-4ED5-A638-53FE38105F6A}"/>
                  </a:ext>
                </a:extLst>
              </p:cNvPr>
              <p:cNvSpPr txBox="1"/>
              <p:nvPr/>
            </p:nvSpPr>
            <p:spPr>
              <a:xfrm>
                <a:off x="5580112" y="3645024"/>
                <a:ext cx="492443" cy="276999"/>
              </a:xfrm>
              <a:prstGeom prst="rect">
                <a:avLst/>
              </a:prstGeom>
              <a:noFill/>
            </p:spPr>
            <p:txBody>
              <a:bodyPr wrap="none" rtlCol="0">
                <a:spAutoFit/>
              </a:bodyPr>
              <a:lstStyle/>
              <a:p>
                <a:r>
                  <a:rPr lang="zh-CN" altLang="en-US" sz="1200" b="1" dirty="0"/>
                  <a:t>总线</a:t>
                </a:r>
              </a:p>
            </p:txBody>
          </p:sp>
        </p:grpSp>
      </p:grpSp>
    </p:spTree>
    <p:extLst>
      <p:ext uri="{BB962C8B-B14F-4D97-AF65-F5344CB8AC3E}">
        <p14:creationId xmlns:p14="http://schemas.microsoft.com/office/powerpoint/2010/main" val="222502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323528" y="188640"/>
            <a:ext cx="8229600" cy="6048375"/>
          </a:xfrm>
        </p:spPr>
        <p:txBody>
          <a:bodyPr rtlCol="0">
            <a:normAutofit lnSpcReduction="10000"/>
          </a:bodyPr>
          <a:lstStyle/>
          <a:p>
            <a:pPr eaLnBrk="1" fontAlgn="auto" hangingPunct="1">
              <a:spcAft>
                <a:spcPts val="0"/>
              </a:spcAft>
              <a:defRPr/>
            </a:pPr>
            <a:r>
              <a:rPr lang="en-US" altLang="zh-CN" b="1" dirty="0">
                <a:ea typeface="黑体" pitchFamily="49" charset="-122"/>
              </a:rPr>
              <a:t>1.2.2  </a:t>
            </a:r>
            <a:r>
              <a:rPr lang="zh-CN" altLang="en-US" b="1" dirty="0">
                <a:ea typeface="黑体" pitchFamily="49" charset="-122"/>
              </a:rPr>
              <a:t>计算机软件系统</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2000" b="1" dirty="0"/>
              <a:t>应用软件</a:t>
            </a:r>
            <a:endParaRPr lang="en-US" altLang="zh-CN" sz="2000" b="1" dirty="0"/>
          </a:p>
          <a:p>
            <a:pPr lvl="1" eaLnBrk="1" fontAlgn="auto" hangingPunct="1">
              <a:spcAft>
                <a:spcPts val="0"/>
              </a:spcAft>
              <a:defRPr/>
            </a:pPr>
            <a:endParaRPr lang="en-US" altLang="zh-CN" sz="2000" b="1" dirty="0"/>
          </a:p>
          <a:p>
            <a:pPr lvl="1" eaLnBrk="1" fontAlgn="auto" hangingPunct="1">
              <a:spcAft>
                <a:spcPts val="0"/>
              </a:spcAft>
              <a:defRPr/>
            </a:pPr>
            <a:r>
              <a:rPr lang="zh-CN" altLang="en-US" sz="2000" b="1" dirty="0"/>
              <a:t>系统软件：</a:t>
            </a:r>
            <a:endParaRPr lang="en-US" altLang="zh-CN" sz="2400" b="1" dirty="0"/>
          </a:p>
          <a:p>
            <a:pPr lvl="2" eaLnBrk="1" fontAlgn="auto" hangingPunct="1">
              <a:spcAft>
                <a:spcPts val="0"/>
              </a:spcAft>
              <a:defRPr/>
            </a:pPr>
            <a:r>
              <a:rPr lang="en-US" altLang="zh-CN" sz="1800" b="1" dirty="0"/>
              <a:t>1</a:t>
            </a:r>
            <a:r>
              <a:rPr lang="zh-CN" altLang="en-US" sz="1800" b="1" dirty="0"/>
              <a:t>、操作系统：</a:t>
            </a:r>
            <a:r>
              <a:rPr lang="en-US" altLang="zh-CN" sz="1800" b="1" dirty="0"/>
              <a:t>UNIX</a:t>
            </a:r>
            <a:r>
              <a:rPr lang="zh-CN" altLang="en-US" sz="1800" b="1" dirty="0"/>
              <a:t>、</a:t>
            </a:r>
            <a:r>
              <a:rPr lang="en-US" altLang="zh-CN" sz="1800" b="1" dirty="0"/>
              <a:t>Windows</a:t>
            </a:r>
            <a:r>
              <a:rPr lang="zh-CN" altLang="en-US" sz="1800" b="1" dirty="0"/>
              <a:t>、</a:t>
            </a:r>
            <a:r>
              <a:rPr lang="en-US" altLang="zh-CN" sz="1800" b="1" dirty="0"/>
              <a:t>Linux</a:t>
            </a:r>
            <a:r>
              <a:rPr lang="zh-CN" altLang="en-US" sz="1800" b="1" dirty="0"/>
              <a:t>、</a:t>
            </a:r>
            <a:r>
              <a:rPr lang="en-US" altLang="zh-CN" sz="1800" b="1" dirty="0"/>
              <a:t>Android</a:t>
            </a:r>
            <a:r>
              <a:rPr lang="zh-CN" altLang="en-US" sz="1800" b="1" dirty="0"/>
              <a:t>、</a:t>
            </a:r>
            <a:r>
              <a:rPr lang="en-US" altLang="zh-CN" sz="1800" b="1" dirty="0"/>
              <a:t>iOS</a:t>
            </a:r>
            <a:r>
              <a:rPr lang="zh-CN" altLang="en-US" sz="1800" b="1" dirty="0"/>
              <a:t>等。</a:t>
            </a:r>
            <a:endParaRPr lang="en-US" altLang="zh-CN" sz="1800" b="1" dirty="0"/>
          </a:p>
          <a:p>
            <a:pPr lvl="2" eaLnBrk="1" fontAlgn="auto" hangingPunct="1">
              <a:spcAft>
                <a:spcPts val="0"/>
              </a:spcAft>
              <a:defRPr/>
            </a:pPr>
            <a:endParaRPr lang="en-US" altLang="zh-CN" sz="1800" b="1" dirty="0"/>
          </a:p>
          <a:p>
            <a:pPr lvl="2" eaLnBrk="1" fontAlgn="auto" hangingPunct="1">
              <a:spcAft>
                <a:spcPts val="0"/>
              </a:spcAft>
              <a:defRPr/>
            </a:pPr>
            <a:r>
              <a:rPr lang="en-US" altLang="zh-CN" sz="1800" b="1" dirty="0"/>
              <a:t>2</a:t>
            </a:r>
            <a:r>
              <a:rPr lang="zh-CN" altLang="en-US" sz="1800" b="1" dirty="0"/>
              <a:t>、程序设计语言及语言处理程序：</a:t>
            </a:r>
            <a:endParaRPr lang="en-US" altLang="zh-CN" sz="1800" b="1" dirty="0"/>
          </a:p>
          <a:p>
            <a:pPr marL="1714500" lvl="3" indent="-342900" eaLnBrk="1" fontAlgn="auto" hangingPunct="1">
              <a:spcAft>
                <a:spcPts val="0"/>
              </a:spcAft>
              <a:buFont typeface="+mj-ea"/>
              <a:buAutoNum type="circleNumDbPlain"/>
              <a:defRPr/>
            </a:pPr>
            <a:r>
              <a:rPr lang="zh-CN" altLang="en-US" sz="1400" b="1" dirty="0">
                <a:solidFill>
                  <a:srgbClr val="FF0000"/>
                </a:solidFill>
              </a:rPr>
              <a:t>机器语言</a:t>
            </a:r>
            <a:r>
              <a:rPr lang="zh-CN" altLang="en-US" sz="1400" b="1" dirty="0"/>
              <a:t>：是用二进制代码表示的计算机能直接识别和执行的一种机器指令的集合。机器语言也称为面向机器的语言，不同硬件结构的计算机的机器语言一般是不同的。</a:t>
            </a:r>
            <a:endParaRPr lang="en-US" altLang="zh-CN" sz="1400" b="1" dirty="0"/>
          </a:p>
          <a:p>
            <a:pPr marL="1714500" lvl="3" indent="-342900" eaLnBrk="1" fontAlgn="auto" hangingPunct="1">
              <a:spcAft>
                <a:spcPts val="0"/>
              </a:spcAft>
              <a:buFont typeface="+mj-ea"/>
              <a:buAutoNum type="circleNumDbPlain"/>
              <a:defRPr/>
            </a:pPr>
            <a:endParaRPr lang="en-US" altLang="zh-CN" sz="1400" b="1" dirty="0"/>
          </a:p>
          <a:p>
            <a:pPr marL="1714500" lvl="3" indent="-342900" eaLnBrk="1" fontAlgn="auto" hangingPunct="1">
              <a:spcAft>
                <a:spcPts val="0"/>
              </a:spcAft>
              <a:buFont typeface="+mj-ea"/>
              <a:buAutoNum type="circleNumDbPlain"/>
              <a:defRPr/>
            </a:pPr>
            <a:r>
              <a:rPr lang="zh-CN" altLang="en-US" sz="1400" b="1" dirty="0">
                <a:solidFill>
                  <a:srgbClr val="FF0000"/>
                </a:solidFill>
              </a:rPr>
              <a:t>汇编语言</a:t>
            </a:r>
            <a:r>
              <a:rPr lang="zh-CN" altLang="en-US" sz="1400" b="1" dirty="0"/>
              <a:t>：是一种用助记符表示的面向机器的计算机语言。汇编语言必须利用汇编器转换成机器指令才能执行。</a:t>
            </a:r>
            <a:endParaRPr lang="en-US" altLang="zh-CN" sz="1400" b="1" dirty="0"/>
          </a:p>
          <a:p>
            <a:pPr marL="1714500" lvl="3" indent="-342900" eaLnBrk="1" fontAlgn="auto" hangingPunct="1">
              <a:spcAft>
                <a:spcPts val="0"/>
              </a:spcAft>
              <a:buFont typeface="+mj-ea"/>
              <a:buAutoNum type="circleNumDbPlain"/>
              <a:defRPr/>
            </a:pPr>
            <a:endParaRPr lang="en-US" altLang="zh-CN" sz="1400" b="1" dirty="0"/>
          </a:p>
          <a:p>
            <a:pPr marL="1714500" lvl="3" indent="-342900" eaLnBrk="1" fontAlgn="auto" hangingPunct="1">
              <a:spcAft>
                <a:spcPts val="0"/>
              </a:spcAft>
              <a:buFont typeface="+mj-ea"/>
              <a:buAutoNum type="circleNumDbPlain"/>
              <a:defRPr/>
            </a:pPr>
            <a:r>
              <a:rPr lang="zh-CN" altLang="en-US" sz="1400" b="1" dirty="0">
                <a:solidFill>
                  <a:srgbClr val="FF0000"/>
                </a:solidFill>
              </a:rPr>
              <a:t>高级语言</a:t>
            </a:r>
            <a:r>
              <a:rPr lang="zh-CN" altLang="en-US" sz="1400" b="1" dirty="0"/>
              <a:t>：是面向用户的程序设计语言，需要通过相应的语言翻译程序才可变成计算机硬件能识别的目标程序。其根据执行方式可分为</a:t>
            </a:r>
            <a:r>
              <a:rPr lang="zh-CN" altLang="en-US" sz="1400" b="1" dirty="0">
                <a:solidFill>
                  <a:srgbClr val="FF0000"/>
                </a:solidFill>
              </a:rPr>
              <a:t>解释型</a:t>
            </a:r>
            <a:r>
              <a:rPr lang="zh-CN" altLang="en-US" sz="1400" b="1" dirty="0"/>
              <a:t>和</a:t>
            </a:r>
            <a:r>
              <a:rPr lang="zh-CN" altLang="en-US" sz="1400" b="1" dirty="0">
                <a:solidFill>
                  <a:srgbClr val="FF0000"/>
                </a:solidFill>
              </a:rPr>
              <a:t>编译型</a:t>
            </a:r>
            <a:r>
              <a:rPr lang="zh-CN" altLang="en-US" sz="1400" b="1" dirty="0"/>
              <a:t>两类。</a:t>
            </a:r>
            <a:endParaRPr lang="en-US" altLang="zh-CN" sz="1400" b="1" dirty="0"/>
          </a:p>
          <a:p>
            <a:pPr lvl="2" eaLnBrk="1" fontAlgn="auto" hangingPunct="1">
              <a:spcAft>
                <a:spcPts val="0"/>
              </a:spcAft>
              <a:defRPr/>
            </a:pPr>
            <a:endParaRPr lang="en-US" altLang="zh-CN" sz="1800" b="1" dirty="0"/>
          </a:p>
          <a:p>
            <a:pPr lvl="2" eaLnBrk="1" fontAlgn="auto" hangingPunct="1">
              <a:spcAft>
                <a:spcPts val="0"/>
              </a:spcAft>
              <a:defRPr/>
            </a:pPr>
            <a:r>
              <a:rPr lang="en-US" altLang="zh-CN" sz="1800" b="1" dirty="0"/>
              <a:t>3</a:t>
            </a:r>
            <a:r>
              <a:rPr lang="zh-CN" altLang="en-US" sz="1800" b="1" dirty="0"/>
              <a:t>、数据库管理系统：</a:t>
            </a:r>
            <a:r>
              <a:rPr lang="en-US" altLang="zh-CN" sz="1800" b="1" dirty="0"/>
              <a:t>DBMS</a:t>
            </a:r>
            <a:r>
              <a:rPr lang="zh-CN" altLang="en-US" sz="1800" b="1" dirty="0"/>
              <a:t>，如</a:t>
            </a:r>
            <a:r>
              <a:rPr lang="en-US" altLang="zh-CN" sz="1800" b="1" dirty="0"/>
              <a:t>Oracle</a:t>
            </a:r>
            <a:r>
              <a:rPr lang="zh-CN" altLang="en-US" sz="1800" b="1" dirty="0"/>
              <a:t>、</a:t>
            </a:r>
            <a:r>
              <a:rPr lang="en-US" altLang="zh-CN" sz="1800" b="1" dirty="0"/>
              <a:t>SQL Server</a:t>
            </a:r>
            <a:r>
              <a:rPr lang="zh-CN" altLang="en-US" sz="1800" b="1" dirty="0"/>
              <a:t>、</a:t>
            </a:r>
            <a:r>
              <a:rPr lang="en-US" altLang="zh-CN" sz="1800" b="1" dirty="0"/>
              <a:t>DB2</a:t>
            </a:r>
            <a:r>
              <a:rPr lang="zh-CN" altLang="en-US" sz="1800" b="1" dirty="0"/>
              <a:t>、</a:t>
            </a:r>
            <a:r>
              <a:rPr lang="en-US" altLang="zh-CN" sz="1800" b="1" dirty="0"/>
              <a:t>MySQL</a:t>
            </a:r>
            <a:r>
              <a:rPr lang="zh-CN" altLang="en-US" sz="1800" b="1" dirty="0"/>
              <a:t>等。</a:t>
            </a:r>
            <a:endParaRPr lang="en-US" altLang="zh-CN" sz="1800" b="1" dirty="0"/>
          </a:p>
          <a:p>
            <a:pPr lvl="2" eaLnBrk="1" fontAlgn="auto" hangingPunct="1">
              <a:spcAft>
                <a:spcPts val="0"/>
              </a:spcAft>
              <a:defRPr/>
            </a:pPr>
            <a:endParaRPr lang="en-US" altLang="zh-CN" sz="1800" b="1" dirty="0"/>
          </a:p>
          <a:p>
            <a:pPr lvl="2" eaLnBrk="1" fontAlgn="auto" hangingPunct="1">
              <a:spcAft>
                <a:spcPts val="0"/>
              </a:spcAft>
              <a:defRPr/>
            </a:pPr>
            <a:r>
              <a:rPr lang="en-US" altLang="zh-CN" sz="1800" b="1" dirty="0"/>
              <a:t>4</a:t>
            </a:r>
            <a:r>
              <a:rPr lang="zh-CN" altLang="en-US" sz="1800" b="1" dirty="0"/>
              <a:t>、应用程序：如文本编辑软件、浏览器等。</a:t>
            </a:r>
            <a:endParaRPr lang="en-US" altLang="zh-CN" sz="1800" b="1" dirty="0"/>
          </a:p>
          <a:p>
            <a:pPr lvl="2" eaLnBrk="1" fontAlgn="auto" hangingPunct="1">
              <a:spcAft>
                <a:spcPts val="0"/>
              </a:spcAft>
              <a:defRPr/>
            </a:pPr>
            <a:endParaRPr lang="en-US" altLang="zh-CN" b="1" dirty="0"/>
          </a:p>
          <a:p>
            <a:pPr marL="1257300" lvl="2" indent="-342900" eaLnBrk="1" fontAlgn="auto" hangingPunct="1">
              <a:spcAft>
                <a:spcPts val="0"/>
              </a:spcAft>
              <a:buFont typeface="+mj-ea"/>
              <a:buAutoNum type="circleNumDbPlain"/>
              <a:defRPr/>
            </a:pPr>
            <a:endParaRPr lang="en-US" altLang="zh-CN" sz="1800" b="1" dirty="0"/>
          </a:p>
          <a:p>
            <a:pPr marL="1257300" lvl="2" indent="-342900" eaLnBrk="1" fontAlgn="auto" hangingPunct="1">
              <a:spcAft>
                <a:spcPts val="0"/>
              </a:spcAft>
              <a:buFont typeface="+mj-ea"/>
              <a:buAutoNum type="circleNumDbPlain"/>
              <a:defRPr/>
            </a:pPr>
            <a:endParaRPr lang="en-US" altLang="zh-CN" sz="1800" b="1" dirty="0"/>
          </a:p>
          <a:p>
            <a:pPr lvl="3" eaLnBrk="1" fontAlgn="auto" hangingPunct="1">
              <a:spcAft>
                <a:spcPts val="0"/>
              </a:spcAft>
              <a:defRPr/>
            </a:pPr>
            <a:endParaRPr lang="en-US" altLang="zh-CN" sz="1400" b="1" dirty="0"/>
          </a:p>
          <a:p>
            <a:pPr lvl="3" eaLnBrk="1" fontAlgn="auto" hangingPunct="1">
              <a:spcAft>
                <a:spcPts val="0"/>
              </a:spcAft>
              <a:defRPr/>
            </a:pPr>
            <a:endParaRPr lang="en-US" altLang="zh-CN" sz="1400" b="1" dirty="0"/>
          </a:p>
          <a:p>
            <a:pPr lvl="1" eaLnBrk="1" fontAlgn="auto" hangingPunct="1">
              <a:spcAft>
                <a:spcPts val="0"/>
              </a:spcAft>
              <a:defRPr/>
            </a:pPr>
            <a:endParaRPr lang="en-US" altLang="zh-CN" sz="1800" b="1" dirty="0"/>
          </a:p>
          <a:p>
            <a:pPr lvl="1" eaLnBrk="1" fontAlgn="auto" hangingPunct="1">
              <a:spcAft>
                <a:spcPts val="0"/>
              </a:spcAft>
              <a:defRPr/>
            </a:pPr>
            <a:endParaRPr lang="en-US" altLang="zh-CN" sz="1200" b="1" dirty="0"/>
          </a:p>
        </p:txBody>
      </p:sp>
    </p:spTree>
    <p:extLst>
      <p:ext uri="{BB962C8B-B14F-4D97-AF65-F5344CB8AC3E}">
        <p14:creationId xmlns:p14="http://schemas.microsoft.com/office/powerpoint/2010/main" val="1421819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x86</a:t>
            </a:r>
            <a:r>
              <a:rPr lang="zh-CN" altLang="en-US" b="1" dirty="0">
                <a:latin typeface="黑体" panose="02010609060101010101" pitchFamily="49" charset="-122"/>
                <a:ea typeface="黑体" panose="02010609060101010101" pitchFamily="49" charset="-122"/>
              </a:rPr>
              <a:t>汇编语言程序及机器指令</a:t>
            </a:r>
            <a:r>
              <a:rPr lang="en-US" altLang="zh-CN" b="1" dirty="0">
                <a:latin typeface="黑体" panose="02010609060101010101" pitchFamily="49" charset="-122"/>
                <a:ea typeface="黑体" panose="02010609060101010101" pitchFamily="49" charset="-122"/>
              </a:rPr>
              <a:t>(CISC)</a:t>
            </a:r>
            <a:endParaRPr lang="zh-CN" altLang="en-US" b="1"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B985688A-1069-E749-D6A7-E22D6458A0F5}"/>
              </a:ext>
            </a:extLst>
          </p:cNvPr>
          <p:cNvSpPr txBox="1"/>
          <p:nvPr/>
        </p:nvSpPr>
        <p:spPr>
          <a:xfrm>
            <a:off x="1403648" y="6240299"/>
            <a:ext cx="1579278" cy="369332"/>
          </a:xfrm>
          <a:prstGeom prst="rect">
            <a:avLst/>
          </a:prstGeom>
          <a:solidFill>
            <a:srgbClr val="92D050"/>
          </a:solidFill>
        </p:spPr>
        <p:txBody>
          <a:bodyPr wrap="none" rtlCol="0">
            <a:spAutoFit/>
          </a:bodyPr>
          <a:lstStyle/>
          <a:p>
            <a:r>
              <a:rPr lang="zh-CN" altLang="en-US" b="1" dirty="0"/>
              <a:t>汇编语言程序</a:t>
            </a:r>
          </a:p>
        </p:txBody>
      </p:sp>
      <p:sp>
        <p:nvSpPr>
          <p:cNvPr id="10" name="文本框 9">
            <a:extLst>
              <a:ext uri="{FF2B5EF4-FFF2-40B4-BE49-F238E27FC236}">
                <a16:creationId xmlns:a16="http://schemas.microsoft.com/office/drawing/2014/main" id="{4C648884-18AF-B68D-9F63-C16638D2C06D}"/>
              </a:ext>
            </a:extLst>
          </p:cNvPr>
          <p:cNvSpPr txBox="1"/>
          <p:nvPr/>
        </p:nvSpPr>
        <p:spPr>
          <a:xfrm>
            <a:off x="6012160" y="5877272"/>
            <a:ext cx="1114408" cy="369332"/>
          </a:xfrm>
          <a:prstGeom prst="rect">
            <a:avLst/>
          </a:prstGeom>
          <a:solidFill>
            <a:srgbClr val="92D050"/>
          </a:solidFill>
        </p:spPr>
        <p:txBody>
          <a:bodyPr wrap="none" rtlCol="0">
            <a:spAutoFit/>
          </a:bodyPr>
          <a:lstStyle/>
          <a:p>
            <a:r>
              <a:rPr lang="zh-CN" altLang="en-US" b="1" dirty="0"/>
              <a:t>机器语言</a:t>
            </a:r>
          </a:p>
        </p:txBody>
      </p:sp>
      <p:pic>
        <p:nvPicPr>
          <p:cNvPr id="4" name="图片 3">
            <a:extLst>
              <a:ext uri="{FF2B5EF4-FFF2-40B4-BE49-F238E27FC236}">
                <a16:creationId xmlns:a16="http://schemas.microsoft.com/office/drawing/2014/main" id="{000607E3-CD41-08C4-DD2E-324FDC1E4A37}"/>
              </a:ext>
            </a:extLst>
          </p:cNvPr>
          <p:cNvPicPr>
            <a:picLocks noChangeAspect="1"/>
          </p:cNvPicPr>
          <p:nvPr/>
        </p:nvPicPr>
        <p:blipFill>
          <a:blip r:embed="rId2"/>
          <a:stretch>
            <a:fillRect/>
          </a:stretch>
        </p:blipFill>
        <p:spPr>
          <a:xfrm>
            <a:off x="859696" y="1465149"/>
            <a:ext cx="2602033" cy="4581128"/>
          </a:xfrm>
          <a:prstGeom prst="rect">
            <a:avLst/>
          </a:prstGeom>
        </p:spPr>
      </p:pic>
      <p:pic>
        <p:nvPicPr>
          <p:cNvPr id="8" name="图片 7">
            <a:extLst>
              <a:ext uri="{FF2B5EF4-FFF2-40B4-BE49-F238E27FC236}">
                <a16:creationId xmlns:a16="http://schemas.microsoft.com/office/drawing/2014/main" id="{814AF08B-E303-47EA-B247-736F25DA0045}"/>
              </a:ext>
            </a:extLst>
          </p:cNvPr>
          <p:cNvPicPr>
            <a:picLocks noChangeAspect="1"/>
          </p:cNvPicPr>
          <p:nvPr/>
        </p:nvPicPr>
        <p:blipFill>
          <a:blip r:embed="rId3"/>
          <a:stretch>
            <a:fillRect/>
          </a:stretch>
        </p:blipFill>
        <p:spPr>
          <a:xfrm>
            <a:off x="4920564" y="1484784"/>
            <a:ext cx="3576909" cy="3991477"/>
          </a:xfrm>
          <a:prstGeom prst="rect">
            <a:avLst/>
          </a:prstGeom>
        </p:spPr>
      </p:pic>
    </p:spTree>
    <p:extLst>
      <p:ext uri="{BB962C8B-B14F-4D97-AF65-F5344CB8AC3E}">
        <p14:creationId xmlns:p14="http://schemas.microsoft.com/office/powerpoint/2010/main" val="24304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000BC810-C750-403A-9F3E-84AACC4E7314}"/>
              </a:ext>
            </a:extLst>
          </p:cNvPr>
          <p:cNvSpPr>
            <a:spLocks noGrp="1" noChangeArrowheads="1"/>
          </p:cNvSpPr>
          <p:nvPr>
            <p:ph type="title"/>
          </p:nvPr>
        </p:nvSpPr>
        <p:spPr/>
        <p:txBody>
          <a:bodyPr/>
          <a:lstStyle/>
          <a:p>
            <a:pPr eaLnBrk="1" hangingPunct="1"/>
            <a:r>
              <a:rPr lang="zh-CN" altLang="zh-CN" b="1" dirty="0"/>
              <a:t>课程性质</a:t>
            </a:r>
            <a:r>
              <a:rPr lang="zh-CN" altLang="en-US" b="1" dirty="0"/>
              <a:t>和教学目标</a:t>
            </a:r>
          </a:p>
        </p:txBody>
      </p:sp>
      <p:sp>
        <p:nvSpPr>
          <p:cNvPr id="16387" name="内容占位符 2">
            <a:extLst>
              <a:ext uri="{FF2B5EF4-FFF2-40B4-BE49-F238E27FC236}">
                <a16:creationId xmlns:a16="http://schemas.microsoft.com/office/drawing/2014/main" id="{2E295D6E-AA35-44A1-81B7-A89013DA06FF}"/>
              </a:ext>
            </a:extLst>
          </p:cNvPr>
          <p:cNvSpPr>
            <a:spLocks noGrp="1"/>
          </p:cNvSpPr>
          <p:nvPr>
            <p:ph idx="1"/>
          </p:nvPr>
        </p:nvSpPr>
        <p:spPr>
          <a:xfrm>
            <a:off x="457200" y="1484784"/>
            <a:ext cx="8229600" cy="4925144"/>
          </a:xfrm>
        </p:spPr>
        <p:txBody>
          <a:bodyPr rtlCol="0">
            <a:noAutofit/>
          </a:bodyPr>
          <a:lstStyle/>
          <a:p>
            <a:pPr algn="just" eaLnBrk="1" fontAlgn="auto" hangingPunct="1">
              <a:spcAft>
                <a:spcPts val="0"/>
              </a:spcAft>
              <a:defRPr/>
            </a:pPr>
            <a:r>
              <a:rPr lang="zh-CN" altLang="zh-CN" sz="1800" b="1" dirty="0">
                <a:solidFill>
                  <a:srgbClr val="FF0000"/>
                </a:solidFill>
              </a:rPr>
              <a:t>课程性质</a:t>
            </a:r>
            <a:r>
              <a:rPr lang="zh-CN" altLang="en-US" sz="1800" b="1" dirty="0"/>
              <a:t>：</a:t>
            </a:r>
            <a:r>
              <a:rPr lang="zh-CN" altLang="zh-CN" sz="1800" b="1" dirty="0"/>
              <a:t>《计算机组成原理》是软件工程专业的学科通修课程、数字媒体技术专业的学科或专业方向性课程。</a:t>
            </a:r>
            <a:endParaRPr lang="en-US" altLang="zh-CN" sz="1800" b="1" dirty="0"/>
          </a:p>
          <a:p>
            <a:pPr algn="just" eaLnBrk="1" fontAlgn="auto" hangingPunct="1">
              <a:spcAft>
                <a:spcPts val="0"/>
              </a:spcAft>
              <a:defRPr/>
            </a:pPr>
            <a:endParaRPr lang="en-US" altLang="zh-CN" sz="1800" b="1" dirty="0"/>
          </a:p>
          <a:p>
            <a:pPr algn="just" eaLnBrk="1" fontAlgn="auto" hangingPunct="1">
              <a:spcAft>
                <a:spcPts val="0"/>
              </a:spcAft>
              <a:defRPr/>
            </a:pPr>
            <a:r>
              <a:rPr lang="zh-CN" altLang="zh-CN" sz="1800" b="1" dirty="0">
                <a:solidFill>
                  <a:srgbClr val="FF0000"/>
                </a:solidFill>
              </a:rPr>
              <a:t>教学目标</a:t>
            </a:r>
            <a:r>
              <a:rPr lang="zh-CN" altLang="en-US" sz="1800" b="1" dirty="0"/>
              <a:t>：</a:t>
            </a:r>
            <a:r>
              <a:rPr lang="zh-CN" altLang="zh-CN" sz="1800" b="1" dirty="0"/>
              <a:t>通过本课程的学习，使得学生能够理解计算机硬件系统的基本原理和构成，掌握几种重要的硬件结构原理，为下一步专业课程的学习打下基础。课程包括三大任务：概述与三大硬件结构；中央处理器；控制器原理。通过课程讲授和同步实验的方式，使得学生掌握计算机的基本组成及相关原理，熟悉几种重要的结构如存储系统、总线、</a:t>
            </a:r>
            <a:r>
              <a:rPr lang="en-US" altLang="zh-CN" sz="1800" b="1" dirty="0"/>
              <a:t>I/O</a:t>
            </a:r>
            <a:r>
              <a:rPr lang="zh-CN" altLang="zh-CN" sz="1800" b="1" dirty="0"/>
              <a:t>系统，理解</a:t>
            </a:r>
            <a:r>
              <a:rPr lang="en-US" altLang="zh-CN" sz="1800" b="1" dirty="0"/>
              <a:t>CPU</a:t>
            </a:r>
            <a:r>
              <a:rPr lang="zh-CN" altLang="zh-CN" sz="1800" b="1" dirty="0"/>
              <a:t>的运算方法、指令系统及其结构与功能，并进一步发展利用掌握的相关原理和实验器材，模拟计算机系统的运行过程。</a:t>
            </a:r>
          </a:p>
          <a:p>
            <a:pPr algn="just" eaLnBrk="1" fontAlgn="auto" hangingPunct="1">
              <a:spcAft>
                <a:spcPts val="0"/>
              </a:spcAft>
              <a:defRPr/>
            </a:pPr>
            <a:endParaRPr lang="en-US" altLang="zh-CN" sz="1800" b="1" dirty="0"/>
          </a:p>
          <a:p>
            <a:pPr algn="just" eaLnBrk="1" fontAlgn="auto" hangingPunct="1">
              <a:spcAft>
                <a:spcPts val="0"/>
              </a:spcAft>
              <a:defRPr/>
            </a:pPr>
            <a:r>
              <a:rPr lang="zh-CN" altLang="en-US" sz="1800" b="1" dirty="0"/>
              <a:t>课程编码：</a:t>
            </a:r>
            <a:r>
              <a:rPr lang="en-US" altLang="zh-CN" sz="1800" b="1" dirty="0"/>
              <a:t>SENG 2147.03</a:t>
            </a:r>
          </a:p>
          <a:p>
            <a:pPr algn="just" eaLnBrk="1" fontAlgn="auto" hangingPunct="1">
              <a:spcAft>
                <a:spcPts val="0"/>
              </a:spcAft>
              <a:defRPr/>
            </a:pPr>
            <a:endParaRPr lang="en-US" altLang="zh-CN" sz="1800" b="1" dirty="0"/>
          </a:p>
          <a:p>
            <a:pPr algn="just" eaLnBrk="1" fontAlgn="auto" hangingPunct="1">
              <a:spcAft>
                <a:spcPts val="0"/>
              </a:spcAft>
              <a:defRPr/>
            </a:pPr>
            <a:r>
              <a:rPr lang="zh-CN" altLang="en-US" sz="1800" b="1" dirty="0"/>
              <a:t>学分</a:t>
            </a:r>
            <a:r>
              <a:rPr lang="en-US" altLang="zh-CN" sz="1800" b="1" dirty="0"/>
              <a:t>/</a:t>
            </a:r>
            <a:r>
              <a:rPr lang="zh-CN" altLang="en-US" sz="1800" b="1" dirty="0"/>
              <a:t>周学时：</a:t>
            </a:r>
            <a:r>
              <a:rPr lang="en-US" altLang="zh-CN" sz="1800" b="1" dirty="0"/>
              <a:t>3</a:t>
            </a:r>
            <a:r>
              <a:rPr lang="zh-CN" altLang="en-US" sz="1800" b="1" dirty="0"/>
              <a:t>学分 </a:t>
            </a:r>
            <a:r>
              <a:rPr lang="en-US" altLang="zh-CN" sz="1800" b="1" dirty="0"/>
              <a:t>/</a:t>
            </a:r>
            <a:r>
              <a:rPr lang="zh-CN" altLang="en-US" sz="1800" b="1" dirty="0"/>
              <a:t>（</a:t>
            </a:r>
            <a:r>
              <a:rPr lang="en-US" altLang="zh-CN" sz="1800" b="1" dirty="0"/>
              <a:t>3+1</a:t>
            </a:r>
            <a:r>
              <a:rPr lang="zh-CN" altLang="en-US" sz="1800" b="1" dirty="0"/>
              <a:t>）学时</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MIPS</a:t>
            </a:r>
            <a:r>
              <a:rPr lang="zh-CN" altLang="en-US" b="1" dirty="0">
                <a:latin typeface="黑体" panose="02010609060101010101" pitchFamily="49" charset="-122"/>
                <a:ea typeface="黑体" panose="02010609060101010101" pitchFamily="49" charset="-122"/>
              </a:rPr>
              <a:t>汇编语言程序及机器指令</a:t>
            </a:r>
            <a:r>
              <a:rPr lang="en-US" altLang="zh-CN" sz="2800" dirty="0"/>
              <a:t>(</a:t>
            </a:r>
            <a:r>
              <a:rPr lang="en-US" altLang="zh-CN" sz="2800" dirty="0">
                <a:solidFill>
                  <a:srgbClr val="C00000"/>
                </a:solidFill>
              </a:rPr>
              <a:t>M</a:t>
            </a:r>
            <a:r>
              <a:rPr lang="en-US" altLang="zh-CN" sz="2800" dirty="0"/>
              <a:t>icroprocessor without </a:t>
            </a:r>
            <a:r>
              <a:rPr lang="en-US" altLang="zh-CN" sz="2800" dirty="0">
                <a:solidFill>
                  <a:srgbClr val="C00000"/>
                </a:solidFill>
              </a:rPr>
              <a:t>i</a:t>
            </a:r>
            <a:r>
              <a:rPr lang="en-US" altLang="zh-CN" sz="2800" dirty="0"/>
              <a:t>nterlocked </a:t>
            </a:r>
            <a:r>
              <a:rPr lang="en-US" altLang="zh-CN" sz="2800" dirty="0">
                <a:solidFill>
                  <a:srgbClr val="C00000"/>
                </a:solidFill>
              </a:rPr>
              <a:t>p</a:t>
            </a:r>
            <a:r>
              <a:rPr lang="en-US" altLang="zh-CN" sz="2800" dirty="0"/>
              <a:t>iped </a:t>
            </a:r>
            <a:r>
              <a:rPr lang="en-US" altLang="zh-CN" sz="2800" dirty="0">
                <a:solidFill>
                  <a:srgbClr val="C00000"/>
                </a:solidFill>
              </a:rPr>
              <a:t>s</a:t>
            </a:r>
            <a:r>
              <a:rPr lang="en-US" altLang="zh-CN" sz="2800" dirty="0"/>
              <a:t>tages architecture-RISC)</a:t>
            </a:r>
            <a:endParaRPr lang="zh-CN" altLang="en-US" sz="2800" dirty="0"/>
          </a:p>
        </p:txBody>
      </p:sp>
      <p:pic>
        <p:nvPicPr>
          <p:cNvPr id="5" name="图片 4">
            <a:extLst>
              <a:ext uri="{FF2B5EF4-FFF2-40B4-BE49-F238E27FC236}">
                <a16:creationId xmlns:a16="http://schemas.microsoft.com/office/drawing/2014/main" id="{16A676AF-754E-A123-952A-E9070DAA6D4C}"/>
              </a:ext>
            </a:extLst>
          </p:cNvPr>
          <p:cNvPicPr>
            <a:picLocks noChangeAspect="1"/>
          </p:cNvPicPr>
          <p:nvPr/>
        </p:nvPicPr>
        <p:blipFill>
          <a:blip r:embed="rId2"/>
          <a:stretch>
            <a:fillRect/>
          </a:stretch>
        </p:blipFill>
        <p:spPr>
          <a:xfrm>
            <a:off x="251520" y="2492896"/>
            <a:ext cx="4860032" cy="2911519"/>
          </a:xfrm>
          <a:prstGeom prst="rect">
            <a:avLst/>
          </a:prstGeom>
        </p:spPr>
      </p:pic>
      <p:sp>
        <p:nvSpPr>
          <p:cNvPr id="12" name="文本框 11">
            <a:extLst>
              <a:ext uri="{FF2B5EF4-FFF2-40B4-BE49-F238E27FC236}">
                <a16:creationId xmlns:a16="http://schemas.microsoft.com/office/drawing/2014/main" id="{8E04A1BF-F240-F690-AEE1-B8EF6788D3BD}"/>
              </a:ext>
            </a:extLst>
          </p:cNvPr>
          <p:cNvSpPr txBox="1"/>
          <p:nvPr/>
        </p:nvSpPr>
        <p:spPr>
          <a:xfrm>
            <a:off x="1403648" y="5589240"/>
            <a:ext cx="1579278" cy="369332"/>
          </a:xfrm>
          <a:prstGeom prst="rect">
            <a:avLst/>
          </a:prstGeom>
          <a:solidFill>
            <a:srgbClr val="92D050"/>
          </a:solidFill>
        </p:spPr>
        <p:txBody>
          <a:bodyPr wrap="none" rtlCol="0">
            <a:spAutoFit/>
          </a:bodyPr>
          <a:lstStyle/>
          <a:p>
            <a:r>
              <a:rPr lang="zh-CN" altLang="en-US" b="1" dirty="0"/>
              <a:t>汇编语言程序</a:t>
            </a:r>
          </a:p>
        </p:txBody>
      </p:sp>
      <p:sp>
        <p:nvSpPr>
          <p:cNvPr id="13" name="文本框 12">
            <a:extLst>
              <a:ext uri="{FF2B5EF4-FFF2-40B4-BE49-F238E27FC236}">
                <a16:creationId xmlns:a16="http://schemas.microsoft.com/office/drawing/2014/main" id="{A9BABA3F-65F3-0699-6318-73CF0E211F6F}"/>
              </a:ext>
            </a:extLst>
          </p:cNvPr>
          <p:cNvSpPr txBox="1"/>
          <p:nvPr/>
        </p:nvSpPr>
        <p:spPr>
          <a:xfrm>
            <a:off x="6012160" y="5589240"/>
            <a:ext cx="2509020" cy="369332"/>
          </a:xfrm>
          <a:prstGeom prst="rect">
            <a:avLst/>
          </a:prstGeom>
          <a:solidFill>
            <a:srgbClr val="92D050"/>
          </a:solidFill>
        </p:spPr>
        <p:txBody>
          <a:bodyPr wrap="none" rtlCol="0">
            <a:spAutoFit/>
          </a:bodyPr>
          <a:lstStyle/>
          <a:p>
            <a:r>
              <a:rPr lang="zh-CN" altLang="en-US" b="1" dirty="0"/>
              <a:t>机器语言（机器指令）</a:t>
            </a:r>
          </a:p>
        </p:txBody>
      </p:sp>
      <p:grpSp>
        <p:nvGrpSpPr>
          <p:cNvPr id="6" name="组合 5">
            <a:extLst>
              <a:ext uri="{FF2B5EF4-FFF2-40B4-BE49-F238E27FC236}">
                <a16:creationId xmlns:a16="http://schemas.microsoft.com/office/drawing/2014/main" id="{E5D2CA68-50C9-7FFD-3402-6222D20DC586}"/>
              </a:ext>
            </a:extLst>
          </p:cNvPr>
          <p:cNvGrpSpPr/>
          <p:nvPr/>
        </p:nvGrpSpPr>
        <p:grpSpPr>
          <a:xfrm>
            <a:off x="4499992" y="1950833"/>
            <a:ext cx="4146212" cy="3555244"/>
            <a:chOff x="4499992" y="1950833"/>
            <a:chExt cx="4146212" cy="3555244"/>
          </a:xfrm>
        </p:grpSpPr>
        <p:pic>
          <p:nvPicPr>
            <p:cNvPr id="11" name="图片 10">
              <a:extLst>
                <a:ext uri="{FF2B5EF4-FFF2-40B4-BE49-F238E27FC236}">
                  <a16:creationId xmlns:a16="http://schemas.microsoft.com/office/drawing/2014/main" id="{DB271CAD-8156-87D4-A9B1-DBF2F82D71DD}"/>
                </a:ext>
              </a:extLst>
            </p:cNvPr>
            <p:cNvPicPr>
              <a:picLocks noChangeAspect="1"/>
            </p:cNvPicPr>
            <p:nvPr/>
          </p:nvPicPr>
          <p:blipFill>
            <a:blip r:embed="rId3"/>
            <a:stretch>
              <a:fillRect/>
            </a:stretch>
          </p:blipFill>
          <p:spPr>
            <a:xfrm>
              <a:off x="6012160" y="2492673"/>
              <a:ext cx="2634044" cy="3013404"/>
            </a:xfrm>
            <a:prstGeom prst="rect">
              <a:avLst/>
            </a:prstGeom>
          </p:spPr>
        </p:pic>
        <p:pic>
          <p:nvPicPr>
            <p:cNvPr id="4" name="图片 3">
              <a:extLst>
                <a:ext uri="{FF2B5EF4-FFF2-40B4-BE49-F238E27FC236}">
                  <a16:creationId xmlns:a16="http://schemas.microsoft.com/office/drawing/2014/main" id="{E071E8DF-BC49-8A96-A9F5-64E293E94D94}"/>
                </a:ext>
              </a:extLst>
            </p:cNvPr>
            <p:cNvPicPr>
              <a:picLocks noChangeAspect="1"/>
            </p:cNvPicPr>
            <p:nvPr/>
          </p:nvPicPr>
          <p:blipFill>
            <a:blip r:embed="rId4"/>
            <a:stretch>
              <a:fillRect/>
            </a:stretch>
          </p:blipFill>
          <p:spPr>
            <a:xfrm>
              <a:off x="4499992" y="1950833"/>
              <a:ext cx="1286054" cy="714475"/>
            </a:xfrm>
            <a:prstGeom prst="rect">
              <a:avLst/>
            </a:prstGeom>
          </p:spPr>
        </p:pic>
      </p:grpSp>
      <p:sp>
        <p:nvSpPr>
          <p:cNvPr id="3" name="对话气泡: 圆角矩形 2">
            <a:extLst>
              <a:ext uri="{FF2B5EF4-FFF2-40B4-BE49-F238E27FC236}">
                <a16:creationId xmlns:a16="http://schemas.microsoft.com/office/drawing/2014/main" id="{B245B7F0-ECFA-4A70-94F2-1A7031CC1FEB}"/>
              </a:ext>
            </a:extLst>
          </p:cNvPr>
          <p:cNvSpPr/>
          <p:nvPr/>
        </p:nvSpPr>
        <p:spPr>
          <a:xfrm>
            <a:off x="2339752" y="1751186"/>
            <a:ext cx="1714981" cy="542062"/>
          </a:xfrm>
          <a:prstGeom prst="wedgeRoundRectCallout">
            <a:avLst>
              <a:gd name="adj1" fmla="val -106628"/>
              <a:gd name="adj2" fmla="val 24219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solidFill>
                  <a:srgbClr val="C00000"/>
                </a:solidFill>
              </a:rPr>
              <a:t>零寄存器总是保持常数</a:t>
            </a:r>
            <a:r>
              <a:rPr lang="en-US" altLang="zh-CN">
                <a:solidFill>
                  <a:srgbClr val="C00000"/>
                </a:solidFill>
              </a:rPr>
              <a:t>0</a:t>
            </a:r>
            <a:endParaRPr lang="zh-CN" altLang="en-US" dirty="0">
              <a:solidFill>
                <a:srgbClr val="C00000"/>
              </a:solidFill>
            </a:endParaRPr>
          </a:p>
        </p:txBody>
      </p:sp>
      <p:sp>
        <p:nvSpPr>
          <p:cNvPr id="10" name="对话气泡: 圆角矩形 9">
            <a:extLst>
              <a:ext uri="{FF2B5EF4-FFF2-40B4-BE49-F238E27FC236}">
                <a16:creationId xmlns:a16="http://schemas.microsoft.com/office/drawing/2014/main" id="{739D3E60-5B63-4001-A9A6-306B69265836}"/>
              </a:ext>
            </a:extLst>
          </p:cNvPr>
          <p:cNvSpPr/>
          <p:nvPr/>
        </p:nvSpPr>
        <p:spPr>
          <a:xfrm>
            <a:off x="3923929" y="3429000"/>
            <a:ext cx="1862118" cy="1224136"/>
          </a:xfrm>
          <a:prstGeom prst="wedgeRoundRectCallout">
            <a:avLst>
              <a:gd name="adj1" fmla="val -107452"/>
              <a:gd name="adj2" fmla="val 95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rgbClr val="C00000"/>
                </a:solidFill>
              </a:rPr>
              <a:t>将处理器</a:t>
            </a:r>
            <a:r>
              <a:rPr lang="en-US" altLang="zh-CN" sz="1600" dirty="0">
                <a:solidFill>
                  <a:srgbClr val="C00000"/>
                </a:solidFill>
              </a:rPr>
              <a:t>(</a:t>
            </a:r>
            <a:r>
              <a:rPr lang="zh-CN" altLang="en-US" sz="1600" dirty="0">
                <a:solidFill>
                  <a:srgbClr val="C00000"/>
                </a:solidFill>
              </a:rPr>
              <a:t>指令执行流</a:t>
            </a:r>
            <a:r>
              <a:rPr lang="en-US" altLang="zh-CN" sz="1600" dirty="0">
                <a:solidFill>
                  <a:srgbClr val="C00000"/>
                </a:solidFill>
              </a:rPr>
              <a:t>)</a:t>
            </a:r>
            <a:r>
              <a:rPr lang="zh-CN" altLang="en-US" sz="1600" dirty="0">
                <a:solidFill>
                  <a:srgbClr val="C00000"/>
                </a:solidFill>
              </a:rPr>
              <a:t>的控制权转移到系统</a:t>
            </a:r>
            <a:r>
              <a:rPr lang="en-US" altLang="zh-CN" sz="1600" dirty="0">
                <a:solidFill>
                  <a:srgbClr val="C00000"/>
                </a:solidFill>
              </a:rPr>
              <a:t>/</a:t>
            </a:r>
            <a:r>
              <a:rPr lang="zh-CN" altLang="en-US" sz="1600" dirty="0">
                <a:solidFill>
                  <a:srgbClr val="C00000"/>
                </a:solidFill>
              </a:rPr>
              <a:t>内核异常处理程序</a:t>
            </a:r>
          </a:p>
        </p:txBody>
      </p:sp>
    </p:spTree>
    <p:extLst>
      <p:ext uri="{BB962C8B-B14F-4D97-AF65-F5344CB8AC3E}">
        <p14:creationId xmlns:p14="http://schemas.microsoft.com/office/powerpoint/2010/main" val="2697001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a:xfrm>
            <a:off x="323528" y="328521"/>
            <a:ext cx="8229600" cy="1143000"/>
          </a:xfrm>
        </p:spPr>
        <p:txBody>
          <a:bodyPr/>
          <a:lstStyle/>
          <a:p>
            <a:r>
              <a:rPr lang="en-US" altLang="zh-CN" b="1" dirty="0">
                <a:latin typeface="黑体" panose="02010609060101010101" pitchFamily="49" charset="-122"/>
                <a:ea typeface="黑体" panose="02010609060101010101" pitchFamily="49" charset="-122"/>
              </a:rPr>
              <a:t>RISC-V</a:t>
            </a:r>
            <a:r>
              <a:rPr lang="zh-CN" altLang="en-US" b="1" dirty="0">
                <a:latin typeface="黑体" panose="02010609060101010101" pitchFamily="49" charset="-122"/>
                <a:ea typeface="黑体" panose="02010609060101010101" pitchFamily="49" charset="-122"/>
              </a:rPr>
              <a:t>汇编语言程序及机器指令</a:t>
            </a:r>
            <a:br>
              <a:rPr lang="en-US" altLang="zh-CN" b="1" dirty="0">
                <a:latin typeface="黑体" panose="02010609060101010101" pitchFamily="49" charset="-122"/>
                <a:ea typeface="黑体" panose="02010609060101010101" pitchFamily="49" charset="-122"/>
              </a:rPr>
            </a:br>
            <a:r>
              <a:rPr lang="en-US" altLang="zh-CN" sz="3200" b="1" dirty="0">
                <a:latin typeface="黑体" panose="02010609060101010101" pitchFamily="49" charset="-122"/>
                <a:ea typeface="黑体" panose="02010609060101010101" pitchFamily="49" charset="-122"/>
              </a:rPr>
              <a:t>(</a:t>
            </a:r>
            <a:r>
              <a:rPr lang="en-US" altLang="zh-CN" sz="4000" dirty="0">
                <a:solidFill>
                  <a:srgbClr val="C00000"/>
                </a:solidFill>
              </a:rPr>
              <a:t>R</a:t>
            </a:r>
            <a:r>
              <a:rPr lang="en-US" altLang="zh-CN" sz="4000" dirty="0"/>
              <a:t>educed </a:t>
            </a:r>
            <a:r>
              <a:rPr lang="en-US" altLang="zh-CN" sz="4000" dirty="0">
                <a:solidFill>
                  <a:srgbClr val="C00000"/>
                </a:solidFill>
              </a:rPr>
              <a:t>I</a:t>
            </a:r>
            <a:r>
              <a:rPr lang="en-US" altLang="zh-CN" sz="4000" dirty="0"/>
              <a:t>nstruction </a:t>
            </a:r>
            <a:r>
              <a:rPr lang="en-US" altLang="zh-CN" sz="4000" dirty="0">
                <a:solidFill>
                  <a:srgbClr val="C00000"/>
                </a:solidFill>
              </a:rPr>
              <a:t>S</a:t>
            </a:r>
            <a:r>
              <a:rPr lang="en-US" altLang="zh-CN" sz="4000" dirty="0"/>
              <a:t>et </a:t>
            </a:r>
            <a:r>
              <a:rPr lang="en-US" altLang="zh-CN" sz="4000" dirty="0">
                <a:solidFill>
                  <a:srgbClr val="C00000"/>
                </a:solidFill>
              </a:rPr>
              <a:t>C</a:t>
            </a:r>
            <a:r>
              <a:rPr lang="en-US" altLang="zh-CN" sz="4000" dirty="0"/>
              <a:t>omputer</a:t>
            </a:r>
            <a:r>
              <a:rPr lang="en-US" altLang="zh-CN" sz="3200" dirty="0"/>
              <a:t>)</a:t>
            </a:r>
            <a:endParaRPr lang="zh-CN" altLang="en-US"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D3CFFE20-C01D-320C-D336-45F47546D3EF}"/>
              </a:ext>
            </a:extLst>
          </p:cNvPr>
          <p:cNvPicPr>
            <a:picLocks noChangeAspect="1"/>
          </p:cNvPicPr>
          <p:nvPr/>
        </p:nvPicPr>
        <p:blipFill>
          <a:blip r:embed="rId2"/>
          <a:stretch>
            <a:fillRect/>
          </a:stretch>
        </p:blipFill>
        <p:spPr>
          <a:xfrm>
            <a:off x="323528" y="2636912"/>
            <a:ext cx="5508104" cy="2845779"/>
          </a:xfrm>
          <a:prstGeom prst="rect">
            <a:avLst/>
          </a:prstGeom>
        </p:spPr>
      </p:pic>
      <p:sp>
        <p:nvSpPr>
          <p:cNvPr id="10" name="文本框 9">
            <a:extLst>
              <a:ext uri="{FF2B5EF4-FFF2-40B4-BE49-F238E27FC236}">
                <a16:creationId xmlns:a16="http://schemas.microsoft.com/office/drawing/2014/main" id="{17F689B7-B521-DF75-E203-83E90E592501}"/>
              </a:ext>
            </a:extLst>
          </p:cNvPr>
          <p:cNvSpPr txBox="1"/>
          <p:nvPr/>
        </p:nvSpPr>
        <p:spPr>
          <a:xfrm>
            <a:off x="1403648" y="5589240"/>
            <a:ext cx="1579278" cy="369332"/>
          </a:xfrm>
          <a:prstGeom prst="rect">
            <a:avLst/>
          </a:prstGeom>
          <a:solidFill>
            <a:srgbClr val="92D050"/>
          </a:solidFill>
        </p:spPr>
        <p:txBody>
          <a:bodyPr wrap="none" rtlCol="0">
            <a:spAutoFit/>
          </a:bodyPr>
          <a:lstStyle/>
          <a:p>
            <a:r>
              <a:rPr lang="zh-CN" altLang="en-US" b="1" dirty="0"/>
              <a:t>汇编语言程序</a:t>
            </a:r>
          </a:p>
        </p:txBody>
      </p:sp>
      <p:sp>
        <p:nvSpPr>
          <p:cNvPr id="11" name="文本框 10">
            <a:extLst>
              <a:ext uri="{FF2B5EF4-FFF2-40B4-BE49-F238E27FC236}">
                <a16:creationId xmlns:a16="http://schemas.microsoft.com/office/drawing/2014/main" id="{FC579487-1375-CA1B-B03B-F34F48B47E56}"/>
              </a:ext>
            </a:extLst>
          </p:cNvPr>
          <p:cNvSpPr txBox="1"/>
          <p:nvPr/>
        </p:nvSpPr>
        <p:spPr>
          <a:xfrm>
            <a:off x="6012160" y="5589240"/>
            <a:ext cx="2509020" cy="369332"/>
          </a:xfrm>
          <a:prstGeom prst="rect">
            <a:avLst/>
          </a:prstGeom>
          <a:solidFill>
            <a:srgbClr val="92D050"/>
          </a:solidFill>
        </p:spPr>
        <p:txBody>
          <a:bodyPr wrap="none" rtlCol="0">
            <a:spAutoFit/>
          </a:bodyPr>
          <a:lstStyle/>
          <a:p>
            <a:r>
              <a:rPr lang="zh-CN" altLang="en-US" b="1" dirty="0"/>
              <a:t>机器语言（机器指令）</a:t>
            </a:r>
          </a:p>
        </p:txBody>
      </p:sp>
      <p:grpSp>
        <p:nvGrpSpPr>
          <p:cNvPr id="6" name="组合 5">
            <a:extLst>
              <a:ext uri="{FF2B5EF4-FFF2-40B4-BE49-F238E27FC236}">
                <a16:creationId xmlns:a16="http://schemas.microsoft.com/office/drawing/2014/main" id="{5C67BCA6-7845-DCA8-A92A-4FA38181490C}"/>
              </a:ext>
            </a:extLst>
          </p:cNvPr>
          <p:cNvGrpSpPr/>
          <p:nvPr/>
        </p:nvGrpSpPr>
        <p:grpSpPr>
          <a:xfrm>
            <a:off x="4788024" y="2150447"/>
            <a:ext cx="4064407" cy="3354282"/>
            <a:chOff x="4788024" y="2150447"/>
            <a:chExt cx="4064407" cy="3354282"/>
          </a:xfrm>
        </p:grpSpPr>
        <p:pic>
          <p:nvPicPr>
            <p:cNvPr id="9" name="图片 8">
              <a:extLst>
                <a:ext uri="{FF2B5EF4-FFF2-40B4-BE49-F238E27FC236}">
                  <a16:creationId xmlns:a16="http://schemas.microsoft.com/office/drawing/2014/main" id="{F2964F34-71F3-AB6A-62EC-6CFA4B6CF128}"/>
                </a:ext>
              </a:extLst>
            </p:cNvPr>
            <p:cNvPicPr>
              <a:picLocks noChangeAspect="1"/>
            </p:cNvPicPr>
            <p:nvPr/>
          </p:nvPicPr>
          <p:blipFill>
            <a:blip r:embed="rId3"/>
            <a:stretch>
              <a:fillRect/>
            </a:stretch>
          </p:blipFill>
          <p:spPr>
            <a:xfrm>
              <a:off x="6156176" y="2592196"/>
              <a:ext cx="2696255" cy="2912533"/>
            </a:xfrm>
            <a:prstGeom prst="rect">
              <a:avLst/>
            </a:prstGeom>
          </p:spPr>
        </p:pic>
        <p:pic>
          <p:nvPicPr>
            <p:cNvPr id="5" name="图片 4">
              <a:extLst>
                <a:ext uri="{FF2B5EF4-FFF2-40B4-BE49-F238E27FC236}">
                  <a16:creationId xmlns:a16="http://schemas.microsoft.com/office/drawing/2014/main" id="{59FF6978-5AF2-F7EE-3A33-AAAB44C4FC36}"/>
                </a:ext>
              </a:extLst>
            </p:cNvPr>
            <p:cNvPicPr>
              <a:picLocks noChangeAspect="1"/>
            </p:cNvPicPr>
            <p:nvPr/>
          </p:nvPicPr>
          <p:blipFill>
            <a:blip r:embed="rId4"/>
            <a:stretch>
              <a:fillRect/>
            </a:stretch>
          </p:blipFill>
          <p:spPr>
            <a:xfrm>
              <a:off x="4788024" y="2150447"/>
              <a:ext cx="1286054" cy="714475"/>
            </a:xfrm>
            <a:prstGeom prst="rect">
              <a:avLst/>
            </a:prstGeom>
          </p:spPr>
        </p:pic>
      </p:grpSp>
      <p:sp>
        <p:nvSpPr>
          <p:cNvPr id="3" name="对话气泡: 圆角矩形 2">
            <a:extLst>
              <a:ext uri="{FF2B5EF4-FFF2-40B4-BE49-F238E27FC236}">
                <a16:creationId xmlns:a16="http://schemas.microsoft.com/office/drawing/2014/main" id="{0D7AFBA2-ADA1-4C82-9D7F-7582D976394D}"/>
              </a:ext>
            </a:extLst>
          </p:cNvPr>
          <p:cNvSpPr/>
          <p:nvPr/>
        </p:nvSpPr>
        <p:spPr>
          <a:xfrm>
            <a:off x="2190838" y="1691680"/>
            <a:ext cx="1229034" cy="714475"/>
          </a:xfrm>
          <a:prstGeom prst="wedgeRoundRectCallout">
            <a:avLst>
              <a:gd name="adj1" fmla="val -111140"/>
              <a:gd name="adj2" fmla="val 1923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zero</a:t>
            </a:r>
            <a:r>
              <a:rPr lang="zh-CN" altLang="en-US" dirty="0"/>
              <a:t>代表</a:t>
            </a:r>
            <a:r>
              <a:rPr lang="en-US" altLang="zh-CN" dirty="0"/>
              <a:t>x0</a:t>
            </a:r>
            <a:r>
              <a:rPr lang="zh-CN" altLang="en-US" dirty="0"/>
              <a:t>寄存器</a:t>
            </a:r>
          </a:p>
        </p:txBody>
      </p:sp>
      <p:sp>
        <p:nvSpPr>
          <p:cNvPr id="12" name="对话气泡: 圆角矩形 11">
            <a:extLst>
              <a:ext uri="{FF2B5EF4-FFF2-40B4-BE49-F238E27FC236}">
                <a16:creationId xmlns:a16="http://schemas.microsoft.com/office/drawing/2014/main" id="{A6E050E0-F3C0-4EF4-AD62-227C7D4DAF7D}"/>
              </a:ext>
            </a:extLst>
          </p:cNvPr>
          <p:cNvSpPr/>
          <p:nvPr/>
        </p:nvSpPr>
        <p:spPr>
          <a:xfrm>
            <a:off x="3957482" y="1556032"/>
            <a:ext cx="1874149" cy="850123"/>
          </a:xfrm>
          <a:prstGeom prst="wedgeRoundRectCallout">
            <a:avLst>
              <a:gd name="adj1" fmla="val -110547"/>
              <a:gd name="adj2" fmla="val 1995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ori,or</a:t>
            </a:r>
            <a:r>
              <a:rPr lang="zh-CN" altLang="en-US" dirty="0"/>
              <a:t>分别代表立即数和寄存器逻辑或操作</a:t>
            </a:r>
          </a:p>
        </p:txBody>
      </p:sp>
      <p:sp>
        <p:nvSpPr>
          <p:cNvPr id="14" name="对话气泡: 圆角矩形 13">
            <a:extLst>
              <a:ext uri="{FF2B5EF4-FFF2-40B4-BE49-F238E27FC236}">
                <a16:creationId xmlns:a16="http://schemas.microsoft.com/office/drawing/2014/main" id="{DC53C6A3-1B2F-410B-82B6-29C5080F51AC}"/>
              </a:ext>
            </a:extLst>
          </p:cNvPr>
          <p:cNvSpPr/>
          <p:nvPr/>
        </p:nvSpPr>
        <p:spPr>
          <a:xfrm>
            <a:off x="3262595" y="5373216"/>
            <a:ext cx="2101493" cy="1162359"/>
          </a:xfrm>
          <a:prstGeom prst="wedgeRoundRectCallout">
            <a:avLst>
              <a:gd name="adj1" fmla="val -68656"/>
              <a:gd name="adj2" fmla="val -515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t>JAL</a:t>
            </a:r>
            <a:r>
              <a:rPr lang="zh-CN" altLang="en-US" dirty="0"/>
              <a:t>的指令格式为</a:t>
            </a:r>
            <a:endParaRPr lang="en-US" altLang="zh-CN" dirty="0"/>
          </a:p>
          <a:p>
            <a:r>
              <a:rPr lang="zh-CN" altLang="en-US" dirty="0"/>
              <a:t> </a:t>
            </a:r>
            <a:r>
              <a:rPr lang="en-US" altLang="zh-CN" dirty="0"/>
              <a:t>JAL </a:t>
            </a:r>
            <a:r>
              <a:rPr lang="en-US" altLang="zh-CN" dirty="0" err="1"/>
              <a:t>rd</a:t>
            </a:r>
            <a:r>
              <a:rPr lang="zh-CN" altLang="en-US" dirty="0"/>
              <a:t>，</a:t>
            </a:r>
            <a:r>
              <a:rPr lang="en-US" altLang="zh-CN" dirty="0"/>
              <a:t>offset</a:t>
            </a:r>
          </a:p>
          <a:p>
            <a:r>
              <a:rPr lang="en-US" altLang="zh-CN" dirty="0"/>
              <a:t>x[</a:t>
            </a:r>
            <a:r>
              <a:rPr lang="en-US" altLang="zh-CN" dirty="0" err="1"/>
              <a:t>rd</a:t>
            </a:r>
            <a:r>
              <a:rPr lang="en-US" altLang="zh-CN" dirty="0"/>
              <a:t>] = pc+4; </a:t>
            </a:r>
          </a:p>
          <a:p>
            <a:r>
              <a:rPr lang="en-US" altLang="zh-CN" dirty="0"/>
              <a:t>pc += sext(offset)</a:t>
            </a:r>
            <a:endParaRPr lang="zh-CN" altLang="en-US" dirty="0"/>
          </a:p>
        </p:txBody>
      </p:sp>
    </p:spTree>
    <p:extLst>
      <p:ext uri="{BB962C8B-B14F-4D97-AF65-F5344CB8AC3E}">
        <p14:creationId xmlns:p14="http://schemas.microsoft.com/office/powerpoint/2010/main" val="765295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F7312-570B-BDEB-B39F-B9829D4E7B49}"/>
              </a:ext>
            </a:extLst>
          </p:cNvPr>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ARMv7</a:t>
            </a:r>
            <a:r>
              <a:rPr lang="zh-CN" altLang="en-US" b="1" dirty="0">
                <a:latin typeface="黑体" panose="02010609060101010101" pitchFamily="49" charset="-122"/>
                <a:ea typeface="黑体" panose="02010609060101010101" pitchFamily="49" charset="-122"/>
              </a:rPr>
              <a:t>汇编语言程序及机器指令</a:t>
            </a:r>
            <a:r>
              <a:rPr lang="en-US" altLang="zh-CN" b="1" dirty="0">
                <a:latin typeface="黑体" panose="02010609060101010101" pitchFamily="49" charset="-122"/>
                <a:ea typeface="黑体" panose="02010609060101010101" pitchFamily="49" charset="-122"/>
              </a:rPr>
              <a:t>(</a:t>
            </a:r>
            <a:r>
              <a:rPr lang="en-US" altLang="zh-CN" dirty="0">
                <a:solidFill>
                  <a:srgbClr val="C00000"/>
                </a:solidFill>
              </a:rPr>
              <a:t>A</a:t>
            </a:r>
            <a:r>
              <a:rPr lang="en-US" altLang="zh-CN" dirty="0"/>
              <a:t>dvanced </a:t>
            </a:r>
            <a:r>
              <a:rPr lang="en-US" altLang="zh-CN" dirty="0">
                <a:solidFill>
                  <a:srgbClr val="C00000"/>
                </a:solidFill>
              </a:rPr>
              <a:t>R</a:t>
            </a:r>
            <a:r>
              <a:rPr lang="en-US" altLang="zh-CN" dirty="0"/>
              <a:t>ISC </a:t>
            </a:r>
            <a:r>
              <a:rPr lang="en-US" altLang="zh-CN" dirty="0">
                <a:solidFill>
                  <a:srgbClr val="C00000"/>
                </a:solidFill>
              </a:rPr>
              <a:t>M</a:t>
            </a:r>
            <a:r>
              <a:rPr lang="en-US" altLang="zh-CN" dirty="0"/>
              <a:t>achine</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39854D8-F046-1163-F7CD-FCD9442C3429}"/>
              </a:ext>
            </a:extLst>
          </p:cNvPr>
          <p:cNvPicPr>
            <a:picLocks noChangeAspect="1"/>
          </p:cNvPicPr>
          <p:nvPr/>
        </p:nvPicPr>
        <p:blipFill>
          <a:blip r:embed="rId2"/>
          <a:stretch>
            <a:fillRect/>
          </a:stretch>
        </p:blipFill>
        <p:spPr>
          <a:xfrm>
            <a:off x="1043608" y="1772816"/>
            <a:ext cx="2555934" cy="4581128"/>
          </a:xfrm>
          <a:prstGeom prst="rect">
            <a:avLst/>
          </a:prstGeom>
        </p:spPr>
      </p:pic>
      <p:pic>
        <p:nvPicPr>
          <p:cNvPr id="7" name="图片 6">
            <a:extLst>
              <a:ext uri="{FF2B5EF4-FFF2-40B4-BE49-F238E27FC236}">
                <a16:creationId xmlns:a16="http://schemas.microsoft.com/office/drawing/2014/main" id="{620D527C-E04C-12E2-A8BD-22510DEAC978}"/>
              </a:ext>
            </a:extLst>
          </p:cNvPr>
          <p:cNvPicPr>
            <a:picLocks noChangeAspect="1"/>
          </p:cNvPicPr>
          <p:nvPr/>
        </p:nvPicPr>
        <p:blipFill>
          <a:blip r:embed="rId3"/>
          <a:stretch>
            <a:fillRect/>
          </a:stretch>
        </p:blipFill>
        <p:spPr>
          <a:xfrm>
            <a:off x="5544460" y="1844824"/>
            <a:ext cx="2751976" cy="3821779"/>
          </a:xfrm>
          <a:prstGeom prst="rect">
            <a:avLst/>
          </a:prstGeom>
        </p:spPr>
      </p:pic>
      <p:sp>
        <p:nvSpPr>
          <p:cNvPr id="9" name="文本框 8">
            <a:extLst>
              <a:ext uri="{FF2B5EF4-FFF2-40B4-BE49-F238E27FC236}">
                <a16:creationId xmlns:a16="http://schemas.microsoft.com/office/drawing/2014/main" id="{B985688A-1069-E749-D6A7-E22D6458A0F5}"/>
              </a:ext>
            </a:extLst>
          </p:cNvPr>
          <p:cNvSpPr txBox="1"/>
          <p:nvPr/>
        </p:nvSpPr>
        <p:spPr>
          <a:xfrm>
            <a:off x="2844183" y="4063380"/>
            <a:ext cx="1579278" cy="369332"/>
          </a:xfrm>
          <a:prstGeom prst="rect">
            <a:avLst/>
          </a:prstGeom>
          <a:solidFill>
            <a:srgbClr val="92D050"/>
          </a:solidFill>
        </p:spPr>
        <p:txBody>
          <a:bodyPr wrap="none" rtlCol="0">
            <a:spAutoFit/>
          </a:bodyPr>
          <a:lstStyle/>
          <a:p>
            <a:r>
              <a:rPr lang="zh-CN" altLang="en-US" b="1" dirty="0"/>
              <a:t>汇编语言程序</a:t>
            </a:r>
          </a:p>
        </p:txBody>
      </p:sp>
      <p:sp>
        <p:nvSpPr>
          <p:cNvPr id="10" name="文本框 9">
            <a:extLst>
              <a:ext uri="{FF2B5EF4-FFF2-40B4-BE49-F238E27FC236}">
                <a16:creationId xmlns:a16="http://schemas.microsoft.com/office/drawing/2014/main" id="{4C648884-18AF-B68D-9F63-C16638D2C06D}"/>
              </a:ext>
            </a:extLst>
          </p:cNvPr>
          <p:cNvSpPr txBox="1"/>
          <p:nvPr/>
        </p:nvSpPr>
        <p:spPr>
          <a:xfrm>
            <a:off x="5591372" y="5704028"/>
            <a:ext cx="2509020" cy="369332"/>
          </a:xfrm>
          <a:prstGeom prst="rect">
            <a:avLst/>
          </a:prstGeom>
          <a:solidFill>
            <a:srgbClr val="92D050"/>
          </a:solidFill>
        </p:spPr>
        <p:txBody>
          <a:bodyPr wrap="none" rtlCol="0">
            <a:spAutoFit/>
          </a:bodyPr>
          <a:lstStyle/>
          <a:p>
            <a:r>
              <a:rPr lang="zh-CN" altLang="en-US" b="1" dirty="0"/>
              <a:t>机器语言（机器指令）</a:t>
            </a:r>
          </a:p>
        </p:txBody>
      </p:sp>
      <p:sp>
        <p:nvSpPr>
          <p:cNvPr id="3" name="矩形 2">
            <a:extLst>
              <a:ext uri="{FF2B5EF4-FFF2-40B4-BE49-F238E27FC236}">
                <a16:creationId xmlns:a16="http://schemas.microsoft.com/office/drawing/2014/main" id="{3490F30D-8916-4758-A100-D19456F152DE}"/>
              </a:ext>
            </a:extLst>
          </p:cNvPr>
          <p:cNvSpPr/>
          <p:nvPr/>
        </p:nvSpPr>
        <p:spPr>
          <a:xfrm>
            <a:off x="643040" y="6225758"/>
            <a:ext cx="7961407" cy="646331"/>
          </a:xfrm>
          <a:prstGeom prst="rect">
            <a:avLst/>
          </a:prstGeom>
        </p:spPr>
        <p:txBody>
          <a:bodyPr wrap="square">
            <a:spAutoFit/>
          </a:bodyPr>
          <a:lstStyle/>
          <a:p>
            <a:r>
              <a:rPr lang="zh-CN" altLang="en-US" dirty="0">
                <a:highlight>
                  <a:srgbClr val="FFFF00"/>
                </a:highlight>
              </a:rPr>
              <a:t>X86、ARM、RISC-V，MIPS傻傻分不清楚？一文带你看懂！ - 知乎  https://zhuanlan.zhihu.com/p/311359454</a:t>
            </a:r>
          </a:p>
        </p:txBody>
      </p:sp>
    </p:spTree>
    <p:extLst>
      <p:ext uri="{BB962C8B-B14F-4D97-AF65-F5344CB8AC3E}">
        <p14:creationId xmlns:p14="http://schemas.microsoft.com/office/powerpoint/2010/main" val="13013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1.3    </a:t>
            </a:r>
            <a:r>
              <a:rPr lang="zh-CN" altLang="en-US" b="1" dirty="0">
                <a:solidFill>
                  <a:srgbClr val="002060"/>
                </a:solidFill>
                <a:latin typeface="+mn-lt"/>
                <a:ea typeface="黑体" pitchFamily="49" charset="-122"/>
              </a:rPr>
              <a:t>计算机系统的层次结构</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p:txBody>
          <a:bodyPr/>
          <a:lstStyle/>
          <a:p>
            <a:pPr eaLnBrk="1" hangingPunct="1"/>
            <a:r>
              <a:rPr lang="en-US" altLang="zh-CN" b="1" dirty="0">
                <a:ea typeface="黑体" panose="02010609060101010101" pitchFamily="49" charset="-122"/>
              </a:rPr>
              <a:t>1.3.1  </a:t>
            </a:r>
            <a:r>
              <a:rPr lang="zh-CN" altLang="en-US" b="1" dirty="0">
                <a:ea typeface="黑体" panose="02010609060101010101" pitchFamily="49" charset="-122"/>
              </a:rPr>
              <a:t>系统层次结构</a:t>
            </a:r>
            <a:endParaRPr lang="en-US" altLang="zh-CN" b="1" dirty="0">
              <a:ea typeface="黑体" panose="02010609060101010101" pitchFamily="49" charset="-122"/>
            </a:endParaRPr>
          </a:p>
          <a:p>
            <a:pPr lvl="1" eaLnBrk="1" hangingPunct="1"/>
            <a:endParaRPr lang="en-US" altLang="zh-CN" b="1" dirty="0"/>
          </a:p>
          <a:p>
            <a:pPr eaLnBrk="1" hangingPunct="1"/>
            <a:endParaRPr lang="en-US" altLang="zh-CN" b="1" dirty="0"/>
          </a:p>
        </p:txBody>
      </p:sp>
      <p:sp>
        <p:nvSpPr>
          <p:cNvPr id="4" name="文本框 3">
            <a:extLst>
              <a:ext uri="{FF2B5EF4-FFF2-40B4-BE49-F238E27FC236}">
                <a16:creationId xmlns:a16="http://schemas.microsoft.com/office/drawing/2014/main" id="{EDF2EDFB-C248-4405-A8AF-97283754505D}"/>
              </a:ext>
            </a:extLst>
          </p:cNvPr>
          <p:cNvSpPr txBox="1"/>
          <p:nvPr/>
        </p:nvSpPr>
        <p:spPr>
          <a:xfrm>
            <a:off x="7596336" y="384473"/>
            <a:ext cx="1440160" cy="923330"/>
          </a:xfrm>
          <a:prstGeom prst="rect">
            <a:avLst/>
          </a:prstGeom>
          <a:solidFill>
            <a:srgbClr val="FFFF00"/>
          </a:solidFill>
        </p:spPr>
        <p:txBody>
          <a:bodyPr wrap="square">
            <a:spAutoFit/>
          </a:bodyPr>
          <a:lstStyle/>
          <a:p>
            <a:r>
              <a:rPr lang="en-US" altLang="zh-CN" sz="900" b="1" i="0" dirty="0">
                <a:solidFill>
                  <a:srgbClr val="111111"/>
                </a:solidFill>
                <a:effectLst/>
                <a:latin typeface="Avenir"/>
              </a:rPr>
              <a:t>1.3.1</a:t>
            </a:r>
            <a:r>
              <a:rPr lang="zh-CN" altLang="en-US" sz="900" b="1" i="0" dirty="0">
                <a:solidFill>
                  <a:srgbClr val="111111"/>
                </a:solidFill>
                <a:effectLst/>
                <a:latin typeface="Avenir"/>
              </a:rPr>
              <a:t>　系统层次结构　</a:t>
            </a:r>
            <a:br>
              <a:rPr lang="zh-CN" altLang="en-US" sz="900" b="1" dirty="0"/>
            </a:br>
            <a:endParaRPr lang="en-US" altLang="zh-CN" sz="900" b="1" dirty="0"/>
          </a:p>
          <a:p>
            <a:r>
              <a:rPr lang="en-US" altLang="zh-CN" sz="900" b="1" i="0" dirty="0">
                <a:solidFill>
                  <a:srgbClr val="111111"/>
                </a:solidFill>
                <a:effectLst/>
                <a:latin typeface="Avenir"/>
              </a:rPr>
              <a:t>1.3.2</a:t>
            </a:r>
            <a:r>
              <a:rPr lang="zh-CN" altLang="en-US" sz="900" b="1" i="0" dirty="0">
                <a:solidFill>
                  <a:srgbClr val="111111"/>
                </a:solidFill>
                <a:effectLst/>
                <a:latin typeface="Avenir"/>
              </a:rPr>
              <a:t>　各层之间的关系　</a:t>
            </a:r>
            <a:br>
              <a:rPr lang="zh-CN" altLang="en-US" sz="900" b="1" dirty="0"/>
            </a:br>
            <a:endParaRPr lang="en-US" altLang="zh-CN" sz="900" b="1" dirty="0"/>
          </a:p>
          <a:p>
            <a:r>
              <a:rPr lang="en-US" altLang="zh-CN" sz="900" b="1" i="0" dirty="0">
                <a:solidFill>
                  <a:srgbClr val="111111"/>
                </a:solidFill>
                <a:effectLst/>
                <a:latin typeface="Avenir"/>
              </a:rPr>
              <a:t>1.3.3</a:t>
            </a:r>
            <a:r>
              <a:rPr lang="zh-CN" altLang="en-US" sz="900" b="1" i="0" dirty="0">
                <a:solidFill>
                  <a:srgbClr val="111111"/>
                </a:solidFill>
                <a:effectLst/>
                <a:latin typeface="Avenir"/>
              </a:rPr>
              <a:t>　软件和硬件的逻辑功能等价性　</a:t>
            </a:r>
            <a:endParaRPr lang="zh-CN" altLang="en-US" sz="900" b="1" dirty="0"/>
          </a:p>
        </p:txBody>
      </p:sp>
      <p:grpSp>
        <p:nvGrpSpPr>
          <p:cNvPr id="3" name="组合 2">
            <a:extLst>
              <a:ext uri="{FF2B5EF4-FFF2-40B4-BE49-F238E27FC236}">
                <a16:creationId xmlns:a16="http://schemas.microsoft.com/office/drawing/2014/main" id="{9C89DD52-EF61-4240-A3A5-7EEED7A1CD1C}"/>
              </a:ext>
            </a:extLst>
          </p:cNvPr>
          <p:cNvGrpSpPr/>
          <p:nvPr/>
        </p:nvGrpSpPr>
        <p:grpSpPr>
          <a:xfrm>
            <a:off x="898623" y="2442170"/>
            <a:ext cx="7346754" cy="4162782"/>
            <a:chOff x="898623" y="2442170"/>
            <a:chExt cx="7346754" cy="4162782"/>
          </a:xfrm>
        </p:grpSpPr>
        <p:sp>
          <p:nvSpPr>
            <p:cNvPr id="7" name="文本框 6">
              <a:extLst>
                <a:ext uri="{FF2B5EF4-FFF2-40B4-BE49-F238E27FC236}">
                  <a16:creationId xmlns:a16="http://schemas.microsoft.com/office/drawing/2014/main" id="{911B9503-F6EB-47A1-9C60-BFDD3726FAE6}"/>
                </a:ext>
              </a:extLst>
            </p:cNvPr>
            <p:cNvSpPr txBox="1"/>
            <p:nvPr/>
          </p:nvSpPr>
          <p:spPr>
            <a:xfrm>
              <a:off x="2267744" y="6235620"/>
              <a:ext cx="4464496" cy="369332"/>
            </a:xfrm>
            <a:prstGeom prst="rect">
              <a:avLst/>
            </a:prstGeom>
            <a:solidFill>
              <a:schemeClr val="bg1"/>
            </a:solidFill>
          </p:spPr>
          <p:txBody>
            <a:bodyPr wrap="square">
              <a:spAutoFit/>
            </a:bodyPr>
            <a:lstStyle/>
            <a:p>
              <a:pPr algn="ctr"/>
              <a:r>
                <a:rPr lang="zh-CN" altLang="en-US" sz="1800" b="1" dirty="0"/>
                <a:t>图</a:t>
              </a:r>
              <a:r>
                <a:rPr lang="en-US" altLang="zh-CN" sz="1800" b="1" dirty="0"/>
                <a:t>1.7    </a:t>
              </a:r>
              <a:r>
                <a:rPr lang="zh-CN" altLang="en-US" sz="1800" b="1" dirty="0"/>
                <a:t>计算机系统的层次结构（见教材）</a:t>
              </a:r>
              <a:endParaRPr lang="zh-CN" altLang="en-US" dirty="0"/>
            </a:p>
          </p:txBody>
        </p:sp>
        <p:pic>
          <p:nvPicPr>
            <p:cNvPr id="6" name="图片 5">
              <a:extLst>
                <a:ext uri="{FF2B5EF4-FFF2-40B4-BE49-F238E27FC236}">
                  <a16:creationId xmlns:a16="http://schemas.microsoft.com/office/drawing/2014/main" id="{5403C964-23DB-41C0-9548-1BF8C6C9FE52}"/>
                </a:ext>
              </a:extLst>
            </p:cNvPr>
            <p:cNvPicPr>
              <a:picLocks noChangeAspect="1"/>
            </p:cNvPicPr>
            <p:nvPr/>
          </p:nvPicPr>
          <p:blipFill>
            <a:blip r:embed="rId2"/>
            <a:stretch>
              <a:fillRect/>
            </a:stretch>
          </p:blipFill>
          <p:spPr>
            <a:xfrm>
              <a:off x="898623" y="2442170"/>
              <a:ext cx="7346754" cy="3683993"/>
            </a:xfrm>
            <a:prstGeom prst="rect">
              <a:avLst/>
            </a:prstGeom>
          </p:spPr>
        </p:pic>
      </p:grpSp>
      <p:sp>
        <p:nvSpPr>
          <p:cNvPr id="5" name="箭头: 左弧形 4">
            <a:extLst>
              <a:ext uri="{FF2B5EF4-FFF2-40B4-BE49-F238E27FC236}">
                <a16:creationId xmlns:a16="http://schemas.microsoft.com/office/drawing/2014/main" id="{91DD5EFE-A06F-453F-9CFE-5351A00BA80B}"/>
              </a:ext>
            </a:extLst>
          </p:cNvPr>
          <p:cNvSpPr/>
          <p:nvPr/>
        </p:nvSpPr>
        <p:spPr>
          <a:xfrm>
            <a:off x="390364" y="2852936"/>
            <a:ext cx="575095" cy="108012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3163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64096"/>
            <a:ext cx="8229600" cy="1180728"/>
          </a:xfrm>
        </p:spPr>
        <p:txBody>
          <a:bodyPr/>
          <a:lstStyle/>
          <a:p>
            <a:pPr lvl="1"/>
            <a:r>
              <a:rPr lang="zh-CN" altLang="en-US" sz="2000" b="1" dirty="0"/>
              <a:t>第</a:t>
            </a:r>
            <a:r>
              <a:rPr lang="en-US" altLang="zh-CN" sz="2000" b="1" dirty="0"/>
              <a:t>6</a:t>
            </a:r>
            <a:r>
              <a:rPr lang="zh-CN" altLang="en-US" sz="2000" b="1" dirty="0"/>
              <a:t>层：</a:t>
            </a:r>
            <a:r>
              <a:rPr lang="zh-CN" altLang="en-US" sz="2000" b="1" dirty="0">
                <a:solidFill>
                  <a:srgbClr val="FF0000"/>
                </a:solidFill>
              </a:rPr>
              <a:t>高级语言层</a:t>
            </a:r>
            <a:r>
              <a:rPr lang="zh-CN" altLang="en-US" sz="2000" b="1" dirty="0"/>
              <a:t>，是面向用户的抽象层次。用户使用与机器无关的高级语言编程，编程过程中不需要知道机器的技术细节，只需掌握高级语言的语法规则、算法和数据结构等就可以编程。</a:t>
            </a:r>
          </a:p>
        </p:txBody>
      </p:sp>
      <p:grpSp>
        <p:nvGrpSpPr>
          <p:cNvPr id="2" name="组合 1">
            <a:extLst>
              <a:ext uri="{FF2B5EF4-FFF2-40B4-BE49-F238E27FC236}">
                <a16:creationId xmlns:a16="http://schemas.microsoft.com/office/drawing/2014/main" id="{2EF65ACA-F414-4352-9207-44FE733BF50A}"/>
              </a:ext>
            </a:extLst>
          </p:cNvPr>
          <p:cNvGrpSpPr/>
          <p:nvPr/>
        </p:nvGrpSpPr>
        <p:grpSpPr>
          <a:xfrm>
            <a:off x="898623" y="2553319"/>
            <a:ext cx="7346754" cy="3683993"/>
            <a:chOff x="898623" y="2553319"/>
            <a:chExt cx="7346754" cy="3683993"/>
          </a:xfrm>
        </p:grpSpPr>
        <p:pic>
          <p:nvPicPr>
            <p:cNvPr id="9" name="图片 8">
              <a:extLst>
                <a:ext uri="{FF2B5EF4-FFF2-40B4-BE49-F238E27FC236}">
                  <a16:creationId xmlns:a16="http://schemas.microsoft.com/office/drawing/2014/main" id="{0ACC32B7-027F-42BB-8B9D-6AE0C8254C78}"/>
                </a:ext>
              </a:extLst>
            </p:cNvPr>
            <p:cNvPicPr>
              <a:picLocks noChangeAspect="1"/>
            </p:cNvPicPr>
            <p:nvPr/>
          </p:nvPicPr>
          <p:blipFill>
            <a:blip r:embed="rId2"/>
            <a:stretch>
              <a:fillRect/>
            </a:stretch>
          </p:blipFill>
          <p:spPr>
            <a:xfrm>
              <a:off x="898623" y="2553319"/>
              <a:ext cx="7346754" cy="3683993"/>
            </a:xfrm>
            <a:prstGeom prst="rect">
              <a:avLst/>
            </a:prstGeom>
          </p:spPr>
        </p:pic>
        <p:sp>
          <p:nvSpPr>
            <p:cNvPr id="10" name="文本框 9">
              <a:extLst>
                <a:ext uri="{FF2B5EF4-FFF2-40B4-BE49-F238E27FC236}">
                  <a16:creationId xmlns:a16="http://schemas.microsoft.com/office/drawing/2014/main" id="{3E97B2E5-4C1A-4428-B3A4-E1FC14BBBF9D}"/>
                </a:ext>
              </a:extLst>
            </p:cNvPr>
            <p:cNvSpPr txBox="1"/>
            <p:nvPr/>
          </p:nvSpPr>
          <p:spPr>
            <a:xfrm>
              <a:off x="1691680" y="2763567"/>
              <a:ext cx="1512168"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高级语言</a:t>
              </a:r>
              <a:r>
                <a:rPr lang="en-US" altLang="zh-CN" sz="1400" b="1" dirty="0">
                  <a:solidFill>
                    <a:srgbClr val="FF0000"/>
                  </a:solidFill>
                </a:rPr>
                <a:t>(C)</a:t>
              </a:r>
              <a:endParaRPr lang="zh-CN" altLang="en-US" sz="1400" b="1" dirty="0">
                <a:solidFill>
                  <a:srgbClr val="FF0000"/>
                </a:solidFill>
              </a:endParaRPr>
            </a:p>
          </p:txBody>
        </p:sp>
      </p:grpSp>
    </p:spTree>
    <p:extLst>
      <p:ext uri="{BB962C8B-B14F-4D97-AF65-F5344CB8AC3E}">
        <p14:creationId xmlns:p14="http://schemas.microsoft.com/office/powerpoint/2010/main" val="4130030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lstStyle/>
          <a:p>
            <a:pPr lvl="1"/>
            <a:r>
              <a:rPr lang="zh-CN" altLang="en-US" sz="2000" b="1" dirty="0"/>
              <a:t>第</a:t>
            </a:r>
            <a:r>
              <a:rPr lang="en-US" altLang="zh-CN" sz="2000" b="1" dirty="0"/>
              <a:t>5</a:t>
            </a:r>
            <a:r>
              <a:rPr lang="zh-CN" altLang="en-US" sz="2000" b="1" dirty="0"/>
              <a:t>层：</a:t>
            </a:r>
            <a:r>
              <a:rPr lang="zh-CN" altLang="en-US" sz="2000" b="1" dirty="0">
                <a:solidFill>
                  <a:srgbClr val="FF0000"/>
                </a:solidFill>
              </a:rPr>
              <a:t>汇编语言层</a:t>
            </a:r>
            <a:r>
              <a:rPr lang="zh-CN" altLang="en-US" sz="2000" b="1" dirty="0"/>
              <a:t>，该层为用户提供基于助记符表示的汇编语言编程。汇编语言与机器结构直接相关，用户必须在了解机器内部的详细技术细节（如寄存器、寻址方式）后才能编程。</a:t>
            </a:r>
          </a:p>
        </p:txBody>
      </p:sp>
      <p:grpSp>
        <p:nvGrpSpPr>
          <p:cNvPr id="2" name="组合 1">
            <a:extLst>
              <a:ext uri="{FF2B5EF4-FFF2-40B4-BE49-F238E27FC236}">
                <a16:creationId xmlns:a16="http://schemas.microsoft.com/office/drawing/2014/main" id="{048BE2DF-2810-4DB1-9ED4-C2372F0B120F}"/>
              </a:ext>
            </a:extLst>
          </p:cNvPr>
          <p:cNvGrpSpPr/>
          <p:nvPr/>
        </p:nvGrpSpPr>
        <p:grpSpPr>
          <a:xfrm>
            <a:off x="898623" y="2193279"/>
            <a:ext cx="7346754" cy="3683993"/>
            <a:chOff x="898623" y="825127"/>
            <a:chExt cx="7346754" cy="3683993"/>
          </a:xfrm>
        </p:grpSpPr>
        <p:pic>
          <p:nvPicPr>
            <p:cNvPr id="7" name="图片 6">
              <a:extLst>
                <a:ext uri="{FF2B5EF4-FFF2-40B4-BE49-F238E27FC236}">
                  <a16:creationId xmlns:a16="http://schemas.microsoft.com/office/drawing/2014/main" id="{710BD1FE-3C55-4D10-8F5E-F900F9322CCD}"/>
                </a:ext>
              </a:extLst>
            </p:cNvPr>
            <p:cNvPicPr>
              <a:picLocks noChangeAspect="1"/>
            </p:cNvPicPr>
            <p:nvPr/>
          </p:nvPicPr>
          <p:blipFill>
            <a:blip r:embed="rId2"/>
            <a:stretch>
              <a:fillRect/>
            </a:stretch>
          </p:blipFill>
          <p:spPr>
            <a:xfrm>
              <a:off x="898623" y="825127"/>
              <a:ext cx="7346754" cy="3683993"/>
            </a:xfrm>
            <a:prstGeom prst="rect">
              <a:avLst/>
            </a:prstGeom>
          </p:spPr>
        </p:pic>
        <p:sp>
          <p:nvSpPr>
            <p:cNvPr id="8" name="文本框 7">
              <a:extLst>
                <a:ext uri="{FF2B5EF4-FFF2-40B4-BE49-F238E27FC236}">
                  <a16:creationId xmlns:a16="http://schemas.microsoft.com/office/drawing/2014/main" id="{98E69388-6FA0-4A84-80C6-52FC88EB2283}"/>
                </a:ext>
              </a:extLst>
            </p:cNvPr>
            <p:cNvSpPr txBox="1"/>
            <p:nvPr/>
          </p:nvSpPr>
          <p:spPr>
            <a:xfrm>
              <a:off x="1377936" y="1617226"/>
              <a:ext cx="2016224"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汇编语言</a:t>
              </a:r>
              <a:r>
                <a:rPr lang="en-US" altLang="zh-CN" sz="1400" b="1" dirty="0">
                  <a:solidFill>
                    <a:srgbClr val="FF0000"/>
                  </a:solidFill>
                </a:rPr>
                <a:t>(MIPS)</a:t>
              </a:r>
              <a:endParaRPr lang="zh-CN" altLang="en-US" sz="1400" b="1" dirty="0">
                <a:solidFill>
                  <a:srgbClr val="FF0000"/>
                </a:solidFill>
              </a:endParaRPr>
            </a:p>
          </p:txBody>
        </p:sp>
      </p:grpSp>
    </p:spTree>
    <p:extLst>
      <p:ext uri="{BB962C8B-B14F-4D97-AF65-F5344CB8AC3E}">
        <p14:creationId xmlns:p14="http://schemas.microsoft.com/office/powerpoint/2010/main" val="209133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20688"/>
            <a:ext cx="8229600" cy="1180728"/>
          </a:xfrm>
        </p:spPr>
        <p:txBody>
          <a:bodyPr/>
          <a:lstStyle/>
          <a:p>
            <a:pPr lvl="1"/>
            <a:r>
              <a:rPr lang="zh-CN" altLang="en-US" sz="2000" b="1" dirty="0"/>
              <a:t>第</a:t>
            </a:r>
            <a:r>
              <a:rPr lang="en-US" altLang="zh-CN" sz="2000" b="1" dirty="0"/>
              <a:t>4</a:t>
            </a:r>
            <a:r>
              <a:rPr lang="zh-CN" altLang="en-US" sz="2000" b="1" dirty="0"/>
              <a:t>层：</a:t>
            </a:r>
            <a:r>
              <a:rPr lang="zh-CN" altLang="en-US" sz="2000" b="1" dirty="0">
                <a:solidFill>
                  <a:srgbClr val="FF0000"/>
                </a:solidFill>
              </a:rPr>
              <a:t>操作系统层</a:t>
            </a:r>
            <a:r>
              <a:rPr lang="zh-CN" altLang="en-US" sz="2000" b="1" dirty="0"/>
              <a:t>，该层用于对计算机系统的硬件和软件资源进行统一管理和调度，提高计算机系统的使用效率，方便用户使用计算机。</a:t>
            </a:r>
          </a:p>
        </p:txBody>
      </p:sp>
      <p:grpSp>
        <p:nvGrpSpPr>
          <p:cNvPr id="2" name="组合 1">
            <a:extLst>
              <a:ext uri="{FF2B5EF4-FFF2-40B4-BE49-F238E27FC236}">
                <a16:creationId xmlns:a16="http://schemas.microsoft.com/office/drawing/2014/main" id="{40347464-E23E-4742-B3FC-4CAF2D1CB5DF}"/>
              </a:ext>
            </a:extLst>
          </p:cNvPr>
          <p:cNvGrpSpPr/>
          <p:nvPr/>
        </p:nvGrpSpPr>
        <p:grpSpPr>
          <a:xfrm>
            <a:off x="755576" y="2193279"/>
            <a:ext cx="7346754" cy="3683993"/>
            <a:chOff x="755576" y="908720"/>
            <a:chExt cx="7346754" cy="3683993"/>
          </a:xfrm>
        </p:grpSpPr>
        <p:pic>
          <p:nvPicPr>
            <p:cNvPr id="7" name="图片 6">
              <a:extLst>
                <a:ext uri="{FF2B5EF4-FFF2-40B4-BE49-F238E27FC236}">
                  <a16:creationId xmlns:a16="http://schemas.microsoft.com/office/drawing/2014/main" id="{C724E867-FAA2-4E1C-8CAF-B1FBD31643B8}"/>
                </a:ext>
              </a:extLst>
            </p:cNvPr>
            <p:cNvPicPr>
              <a:picLocks noChangeAspect="1"/>
            </p:cNvPicPr>
            <p:nvPr/>
          </p:nvPicPr>
          <p:blipFill>
            <a:blip r:embed="rId2"/>
            <a:stretch>
              <a:fillRect/>
            </a:stretch>
          </p:blipFill>
          <p:spPr>
            <a:xfrm>
              <a:off x="755576" y="908720"/>
              <a:ext cx="7346754" cy="3683993"/>
            </a:xfrm>
            <a:prstGeom prst="rect">
              <a:avLst/>
            </a:prstGeom>
          </p:spPr>
        </p:pic>
        <p:sp>
          <p:nvSpPr>
            <p:cNvPr id="8" name="文本框 7">
              <a:extLst>
                <a:ext uri="{FF2B5EF4-FFF2-40B4-BE49-F238E27FC236}">
                  <a16:creationId xmlns:a16="http://schemas.microsoft.com/office/drawing/2014/main" id="{87D6BFC5-13C8-402D-AD2A-02DDB249450D}"/>
                </a:ext>
              </a:extLst>
            </p:cNvPr>
            <p:cNvSpPr txBox="1"/>
            <p:nvPr/>
          </p:nvSpPr>
          <p:spPr>
            <a:xfrm>
              <a:off x="1193411" y="2259511"/>
              <a:ext cx="2088232"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操作系统</a:t>
              </a:r>
            </a:p>
          </p:txBody>
        </p:sp>
      </p:grpSp>
    </p:spTree>
    <p:extLst>
      <p:ext uri="{BB962C8B-B14F-4D97-AF65-F5344CB8AC3E}">
        <p14:creationId xmlns:p14="http://schemas.microsoft.com/office/powerpoint/2010/main" val="332867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lstStyle/>
          <a:p>
            <a:pPr lvl="1"/>
            <a:r>
              <a:rPr lang="zh-CN" altLang="en-US" sz="2000" b="1" dirty="0"/>
              <a:t>第</a:t>
            </a:r>
            <a:r>
              <a:rPr lang="en-US" altLang="zh-CN" sz="2000" b="1" dirty="0"/>
              <a:t>3</a:t>
            </a:r>
            <a:r>
              <a:rPr lang="zh-CN" altLang="en-US" sz="2000" b="1" dirty="0"/>
              <a:t>层：</a:t>
            </a:r>
            <a:r>
              <a:rPr lang="zh-CN" altLang="en-US" sz="2000" b="1" dirty="0">
                <a:solidFill>
                  <a:srgbClr val="FF0000"/>
                </a:solidFill>
              </a:rPr>
              <a:t>指令集架构层</a:t>
            </a:r>
            <a:r>
              <a:rPr lang="zh-CN" altLang="en-US" sz="2000" b="1" dirty="0"/>
              <a:t>，该层可通过机器语言编写程序实现对计算机硬件的控制，也称为传统机器层或</a:t>
            </a:r>
            <a:r>
              <a:rPr lang="en-US" altLang="zh-CN" sz="2000" b="1" dirty="0"/>
              <a:t>ISA</a:t>
            </a:r>
            <a:r>
              <a:rPr lang="zh-CN" altLang="en-US" sz="2000" b="1" dirty="0"/>
              <a:t>（</a:t>
            </a:r>
            <a:r>
              <a:rPr lang="en-US" altLang="zh-CN" sz="2000" b="1" dirty="0"/>
              <a:t>Instruction Set Architecture</a:t>
            </a:r>
            <a:r>
              <a:rPr lang="zh-CN" altLang="en-US" sz="2000" b="1" dirty="0"/>
              <a:t>，指令集体系结构）层，是计算机中软件系统和硬件系统之间的界面和纽带。</a:t>
            </a:r>
          </a:p>
        </p:txBody>
      </p:sp>
      <p:grpSp>
        <p:nvGrpSpPr>
          <p:cNvPr id="2" name="组合 1">
            <a:extLst>
              <a:ext uri="{FF2B5EF4-FFF2-40B4-BE49-F238E27FC236}">
                <a16:creationId xmlns:a16="http://schemas.microsoft.com/office/drawing/2014/main" id="{4662F117-4CCF-423A-97FC-98085D3A1AA5}"/>
              </a:ext>
            </a:extLst>
          </p:cNvPr>
          <p:cNvGrpSpPr/>
          <p:nvPr/>
        </p:nvGrpSpPr>
        <p:grpSpPr>
          <a:xfrm>
            <a:off x="898623" y="2265287"/>
            <a:ext cx="7346754" cy="3683993"/>
            <a:chOff x="898623" y="895858"/>
            <a:chExt cx="7346754" cy="3683993"/>
          </a:xfrm>
        </p:grpSpPr>
        <p:pic>
          <p:nvPicPr>
            <p:cNvPr id="7" name="图片 6">
              <a:extLst>
                <a:ext uri="{FF2B5EF4-FFF2-40B4-BE49-F238E27FC236}">
                  <a16:creationId xmlns:a16="http://schemas.microsoft.com/office/drawing/2014/main" id="{F6B9C848-F0EA-49F8-9ACD-ABF819E46061}"/>
                </a:ext>
              </a:extLst>
            </p:cNvPr>
            <p:cNvPicPr>
              <a:picLocks noChangeAspect="1"/>
            </p:cNvPicPr>
            <p:nvPr/>
          </p:nvPicPr>
          <p:blipFill>
            <a:blip r:embed="rId2"/>
            <a:stretch>
              <a:fillRect/>
            </a:stretch>
          </p:blipFill>
          <p:spPr>
            <a:xfrm>
              <a:off x="898623" y="895858"/>
              <a:ext cx="7346754" cy="3683993"/>
            </a:xfrm>
            <a:prstGeom prst="rect">
              <a:avLst/>
            </a:prstGeom>
          </p:spPr>
        </p:pic>
        <p:sp>
          <p:nvSpPr>
            <p:cNvPr id="8" name="文本框 7">
              <a:extLst>
                <a:ext uri="{FF2B5EF4-FFF2-40B4-BE49-F238E27FC236}">
                  <a16:creationId xmlns:a16="http://schemas.microsoft.com/office/drawing/2014/main" id="{46CC9F2F-DFF2-4F6C-92B4-793BCC5547C7}"/>
                </a:ext>
              </a:extLst>
            </p:cNvPr>
            <p:cNvSpPr txBox="1"/>
            <p:nvPr/>
          </p:nvSpPr>
          <p:spPr>
            <a:xfrm>
              <a:off x="1325853" y="2778544"/>
              <a:ext cx="2160240"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指令集架构层</a:t>
              </a:r>
              <a:r>
                <a:rPr lang="en-US" altLang="zh-CN" sz="1400" b="1" dirty="0">
                  <a:solidFill>
                    <a:srgbClr val="FF0000"/>
                  </a:solidFill>
                </a:rPr>
                <a:t>(MIPS)</a:t>
              </a:r>
              <a:endParaRPr lang="zh-CN" altLang="en-US" sz="1400" b="1" dirty="0">
                <a:solidFill>
                  <a:srgbClr val="FF0000"/>
                </a:solidFill>
              </a:endParaRPr>
            </a:p>
          </p:txBody>
        </p:sp>
      </p:grpSp>
    </p:spTree>
    <p:extLst>
      <p:ext uri="{BB962C8B-B14F-4D97-AF65-F5344CB8AC3E}">
        <p14:creationId xmlns:p14="http://schemas.microsoft.com/office/powerpoint/2010/main" val="2920060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92696"/>
            <a:ext cx="8229600" cy="1180728"/>
          </a:xfrm>
        </p:spPr>
        <p:txBody>
          <a:bodyPr/>
          <a:lstStyle/>
          <a:p>
            <a:pPr lvl="1"/>
            <a:r>
              <a:rPr lang="zh-CN" altLang="en-US" sz="2000" b="1" dirty="0"/>
              <a:t>第</a:t>
            </a:r>
            <a:r>
              <a:rPr lang="en-US" altLang="zh-CN" sz="2000" b="1" dirty="0"/>
              <a:t>2</a:t>
            </a:r>
            <a:r>
              <a:rPr lang="zh-CN" altLang="en-US" sz="2000" b="1" dirty="0"/>
              <a:t>层：</a:t>
            </a:r>
            <a:r>
              <a:rPr lang="zh-CN" altLang="en-US" sz="2000" b="1" dirty="0">
                <a:solidFill>
                  <a:srgbClr val="FF0000"/>
                </a:solidFill>
              </a:rPr>
              <a:t>微代码层</a:t>
            </a:r>
            <a:r>
              <a:rPr lang="zh-CN" altLang="en-US" sz="2000" b="1" dirty="0"/>
              <a:t>，该层是实际的机器层，该层的用户使用微指令编写微程序，用户所编写的微程序由硬件直接执行（只有采用微程序设计的计算机系统才有这一层）。</a:t>
            </a:r>
          </a:p>
        </p:txBody>
      </p:sp>
      <p:grpSp>
        <p:nvGrpSpPr>
          <p:cNvPr id="2" name="组合 1">
            <a:extLst>
              <a:ext uri="{FF2B5EF4-FFF2-40B4-BE49-F238E27FC236}">
                <a16:creationId xmlns:a16="http://schemas.microsoft.com/office/drawing/2014/main" id="{A6F226C9-C0C7-4720-97BF-F8C992507E6F}"/>
              </a:ext>
            </a:extLst>
          </p:cNvPr>
          <p:cNvGrpSpPr/>
          <p:nvPr/>
        </p:nvGrpSpPr>
        <p:grpSpPr>
          <a:xfrm>
            <a:off x="1187624" y="2193279"/>
            <a:ext cx="7346754" cy="3683993"/>
            <a:chOff x="1187624" y="980728"/>
            <a:chExt cx="7346754" cy="3683993"/>
          </a:xfrm>
        </p:grpSpPr>
        <p:pic>
          <p:nvPicPr>
            <p:cNvPr id="7" name="图片 6">
              <a:extLst>
                <a:ext uri="{FF2B5EF4-FFF2-40B4-BE49-F238E27FC236}">
                  <a16:creationId xmlns:a16="http://schemas.microsoft.com/office/drawing/2014/main" id="{FD713C89-FFD8-4F8B-A530-430CFCC598BA}"/>
                </a:ext>
              </a:extLst>
            </p:cNvPr>
            <p:cNvPicPr>
              <a:picLocks noChangeAspect="1"/>
            </p:cNvPicPr>
            <p:nvPr/>
          </p:nvPicPr>
          <p:blipFill>
            <a:blip r:embed="rId2"/>
            <a:stretch>
              <a:fillRect/>
            </a:stretch>
          </p:blipFill>
          <p:spPr>
            <a:xfrm>
              <a:off x="1187624" y="980728"/>
              <a:ext cx="7346754" cy="3683993"/>
            </a:xfrm>
            <a:prstGeom prst="rect">
              <a:avLst/>
            </a:prstGeom>
          </p:spPr>
        </p:pic>
        <p:sp>
          <p:nvSpPr>
            <p:cNvPr id="8" name="文本框 7">
              <a:extLst>
                <a:ext uri="{FF2B5EF4-FFF2-40B4-BE49-F238E27FC236}">
                  <a16:creationId xmlns:a16="http://schemas.microsoft.com/office/drawing/2014/main" id="{1C2F7882-5BC6-4F2E-89E5-964084DE6A85}"/>
                </a:ext>
              </a:extLst>
            </p:cNvPr>
            <p:cNvSpPr txBox="1"/>
            <p:nvPr/>
          </p:nvSpPr>
          <p:spPr>
            <a:xfrm>
              <a:off x="1637033" y="3541697"/>
              <a:ext cx="2088232" cy="307777"/>
            </a:xfrm>
            <a:prstGeom prst="rect">
              <a:avLst/>
            </a:prstGeom>
            <a:solidFill>
              <a:schemeClr val="accent3">
                <a:lumMod val="60000"/>
                <a:lumOff val="40000"/>
              </a:schemeClr>
            </a:solidFill>
          </p:spPr>
          <p:txBody>
            <a:bodyPr wrap="square" rtlCol="0">
              <a:spAutoFit/>
            </a:bodyPr>
            <a:lstStyle/>
            <a:p>
              <a:pPr algn="ctr"/>
              <a:r>
                <a:rPr lang="zh-CN" altLang="en-US" sz="1400" b="1" dirty="0">
                  <a:solidFill>
                    <a:srgbClr val="FF0000"/>
                  </a:solidFill>
                </a:rPr>
                <a:t>微代码层</a:t>
              </a:r>
            </a:p>
          </p:txBody>
        </p:sp>
      </p:grpSp>
    </p:spTree>
    <p:extLst>
      <p:ext uri="{BB962C8B-B14F-4D97-AF65-F5344CB8AC3E}">
        <p14:creationId xmlns:p14="http://schemas.microsoft.com/office/powerpoint/2010/main" val="1789032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620688"/>
            <a:ext cx="8229600" cy="1180728"/>
          </a:xfrm>
        </p:spPr>
        <p:txBody>
          <a:bodyPr/>
          <a:lstStyle/>
          <a:p>
            <a:pPr lvl="1"/>
            <a:r>
              <a:rPr lang="zh-CN" altLang="en-US" sz="2000" b="1" dirty="0"/>
              <a:t>第</a:t>
            </a:r>
            <a:r>
              <a:rPr lang="en-US" altLang="zh-CN" sz="2000" b="1" dirty="0"/>
              <a:t>1</a:t>
            </a:r>
            <a:r>
              <a:rPr lang="zh-CN" altLang="en-US" sz="2000" b="1" dirty="0"/>
              <a:t>层：</a:t>
            </a:r>
            <a:r>
              <a:rPr lang="zh-CN" altLang="en-US" sz="2000" b="1" dirty="0">
                <a:solidFill>
                  <a:srgbClr val="FF0000"/>
                </a:solidFill>
              </a:rPr>
              <a:t>硬件逻辑层（逻辑门层）</a:t>
            </a:r>
            <a:r>
              <a:rPr lang="zh-CN" altLang="en-US" sz="2000" b="1" dirty="0"/>
              <a:t>，该层是计算机系统最底层的硬件系统，由逻辑门、触发器等逻辑电路组成，它是由逻辑设计者采用布尔代数设计的硬件内核。</a:t>
            </a:r>
          </a:p>
        </p:txBody>
      </p:sp>
      <p:grpSp>
        <p:nvGrpSpPr>
          <p:cNvPr id="2" name="组合 1">
            <a:extLst>
              <a:ext uri="{FF2B5EF4-FFF2-40B4-BE49-F238E27FC236}">
                <a16:creationId xmlns:a16="http://schemas.microsoft.com/office/drawing/2014/main" id="{955C4EA3-AD41-4C5E-82FD-6A66114B1689}"/>
              </a:ext>
            </a:extLst>
          </p:cNvPr>
          <p:cNvGrpSpPr/>
          <p:nvPr/>
        </p:nvGrpSpPr>
        <p:grpSpPr>
          <a:xfrm>
            <a:off x="1043608" y="2193279"/>
            <a:ext cx="7346754" cy="3683993"/>
            <a:chOff x="1043608" y="908720"/>
            <a:chExt cx="7346754" cy="3683993"/>
          </a:xfrm>
        </p:grpSpPr>
        <p:pic>
          <p:nvPicPr>
            <p:cNvPr id="7" name="图片 6">
              <a:extLst>
                <a:ext uri="{FF2B5EF4-FFF2-40B4-BE49-F238E27FC236}">
                  <a16:creationId xmlns:a16="http://schemas.microsoft.com/office/drawing/2014/main" id="{2703529E-DA5B-4C1C-9209-212195AA6017}"/>
                </a:ext>
              </a:extLst>
            </p:cNvPr>
            <p:cNvPicPr>
              <a:picLocks noChangeAspect="1"/>
            </p:cNvPicPr>
            <p:nvPr/>
          </p:nvPicPr>
          <p:blipFill>
            <a:blip r:embed="rId2"/>
            <a:stretch>
              <a:fillRect/>
            </a:stretch>
          </p:blipFill>
          <p:spPr>
            <a:xfrm>
              <a:off x="1043608" y="908720"/>
              <a:ext cx="7346754" cy="3683993"/>
            </a:xfrm>
            <a:prstGeom prst="rect">
              <a:avLst/>
            </a:prstGeom>
          </p:spPr>
        </p:pic>
        <p:sp>
          <p:nvSpPr>
            <p:cNvPr id="8" name="文本框 7">
              <a:extLst>
                <a:ext uri="{FF2B5EF4-FFF2-40B4-BE49-F238E27FC236}">
                  <a16:creationId xmlns:a16="http://schemas.microsoft.com/office/drawing/2014/main" id="{4733F198-E9CB-48B5-AFF4-F42A39F6EF26}"/>
                </a:ext>
              </a:extLst>
            </p:cNvPr>
            <p:cNvSpPr txBox="1"/>
            <p:nvPr/>
          </p:nvSpPr>
          <p:spPr>
            <a:xfrm>
              <a:off x="1493017" y="4045753"/>
              <a:ext cx="2088232" cy="307777"/>
            </a:xfrm>
            <a:prstGeom prst="rect">
              <a:avLst/>
            </a:prstGeom>
            <a:solidFill>
              <a:schemeClr val="tx2">
                <a:lumMod val="20000"/>
                <a:lumOff val="80000"/>
              </a:schemeClr>
            </a:solidFill>
          </p:spPr>
          <p:txBody>
            <a:bodyPr wrap="square" rtlCol="0">
              <a:spAutoFit/>
            </a:bodyPr>
            <a:lstStyle/>
            <a:p>
              <a:pPr algn="ctr"/>
              <a:r>
                <a:rPr lang="zh-CN" altLang="en-US" sz="1400" b="1" dirty="0">
                  <a:solidFill>
                    <a:srgbClr val="FF0000"/>
                  </a:solidFill>
                </a:rPr>
                <a:t>硬件逻辑层</a:t>
              </a:r>
            </a:p>
          </p:txBody>
        </p:sp>
      </p:grpSp>
    </p:spTree>
    <p:extLst>
      <p:ext uri="{BB962C8B-B14F-4D97-AF65-F5344CB8AC3E}">
        <p14:creationId xmlns:p14="http://schemas.microsoft.com/office/powerpoint/2010/main" val="90910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F67CD7F2-25A6-44CA-AEE5-0ABC90B14E5C}"/>
              </a:ext>
            </a:extLst>
          </p:cNvPr>
          <p:cNvSpPr>
            <a:spLocks noGrp="1" noChangeArrowheads="1"/>
          </p:cNvSpPr>
          <p:nvPr>
            <p:ph type="title"/>
          </p:nvPr>
        </p:nvSpPr>
        <p:spPr/>
        <p:txBody>
          <a:bodyPr/>
          <a:lstStyle/>
          <a:p>
            <a:pPr eaLnBrk="1" hangingPunct="1"/>
            <a:r>
              <a:rPr lang="zh-CN" altLang="en-US" b="1" dirty="0"/>
              <a:t>教学大纲</a:t>
            </a:r>
          </a:p>
        </p:txBody>
      </p:sp>
      <p:sp>
        <p:nvSpPr>
          <p:cNvPr id="25603" name="内容占位符 2">
            <a:extLst>
              <a:ext uri="{FF2B5EF4-FFF2-40B4-BE49-F238E27FC236}">
                <a16:creationId xmlns:a16="http://schemas.microsoft.com/office/drawing/2014/main" id="{02453E38-59DE-4372-9F04-D49DED9E17B4}"/>
              </a:ext>
            </a:extLst>
          </p:cNvPr>
          <p:cNvSpPr>
            <a:spLocks noGrp="1" noChangeArrowheads="1"/>
          </p:cNvSpPr>
          <p:nvPr>
            <p:ph idx="1"/>
          </p:nvPr>
        </p:nvSpPr>
        <p:spPr>
          <a:xfrm>
            <a:off x="457200" y="1417638"/>
            <a:ext cx="8229600" cy="4525963"/>
          </a:xfrm>
        </p:spPr>
        <p:txBody>
          <a:bodyPr/>
          <a:lstStyle/>
          <a:p>
            <a:pPr eaLnBrk="1" hangingPunct="1"/>
            <a:r>
              <a:rPr lang="en-US" altLang="zh-CN" sz="2000" b="1" dirty="0"/>
              <a:t>16</a:t>
            </a:r>
            <a:r>
              <a:rPr lang="zh-CN" altLang="en-US" sz="2000" b="1" dirty="0"/>
              <a:t>周，</a:t>
            </a:r>
            <a:r>
              <a:rPr lang="en-US" altLang="zh-CN" sz="2000" b="1" dirty="0"/>
              <a:t>  8</a:t>
            </a:r>
            <a:r>
              <a:rPr lang="zh-CN" altLang="en-US" sz="2000" b="1" dirty="0"/>
              <a:t>次实验</a:t>
            </a:r>
            <a:endParaRPr lang="en-US" altLang="zh-CN" sz="2000" b="1" dirty="0"/>
          </a:p>
          <a:p>
            <a:pPr eaLnBrk="1" hangingPunct="1"/>
            <a:endParaRPr lang="zh-CN" altLang="en-US" sz="2000" b="1" dirty="0"/>
          </a:p>
        </p:txBody>
      </p:sp>
      <p:pic>
        <p:nvPicPr>
          <p:cNvPr id="3" name="图片 2">
            <a:extLst>
              <a:ext uri="{FF2B5EF4-FFF2-40B4-BE49-F238E27FC236}">
                <a16:creationId xmlns:a16="http://schemas.microsoft.com/office/drawing/2014/main" id="{561A905D-5218-4E53-B392-C370C5CA31A4}"/>
              </a:ext>
            </a:extLst>
          </p:cNvPr>
          <p:cNvPicPr>
            <a:picLocks noChangeAspect="1"/>
          </p:cNvPicPr>
          <p:nvPr/>
        </p:nvPicPr>
        <p:blipFill>
          <a:blip r:embed="rId2"/>
          <a:stretch>
            <a:fillRect/>
          </a:stretch>
        </p:blipFill>
        <p:spPr>
          <a:xfrm>
            <a:off x="3131840" y="1628800"/>
            <a:ext cx="3168352" cy="439850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769D0CFC-3CEE-4526-B281-66E5D8E77875}"/>
              </a:ext>
            </a:extLst>
          </p:cNvPr>
          <p:cNvSpPr>
            <a:spLocks noGrp="1"/>
          </p:cNvSpPr>
          <p:nvPr>
            <p:ph idx="1"/>
          </p:nvPr>
        </p:nvSpPr>
        <p:spPr>
          <a:xfrm>
            <a:off x="457200" y="548680"/>
            <a:ext cx="8229600" cy="1180728"/>
          </a:xfrm>
        </p:spPr>
        <p:txBody>
          <a:bodyPr/>
          <a:lstStyle/>
          <a:p>
            <a:pPr lvl="1"/>
            <a:r>
              <a:rPr lang="zh-CN" altLang="en-US" sz="2000" b="1" dirty="0"/>
              <a:t>第</a:t>
            </a:r>
            <a:r>
              <a:rPr lang="en-US" altLang="zh-CN" sz="2000" b="1" dirty="0"/>
              <a:t>1</a:t>
            </a:r>
            <a:r>
              <a:rPr lang="zh-CN" altLang="en-US" sz="2000" b="1" dirty="0"/>
              <a:t>、</a:t>
            </a:r>
            <a:r>
              <a:rPr lang="en-US" altLang="zh-CN" sz="2000" b="1" dirty="0"/>
              <a:t>2</a:t>
            </a:r>
            <a:r>
              <a:rPr lang="zh-CN" altLang="en-US" sz="2000" b="1" dirty="0"/>
              <a:t>、</a:t>
            </a:r>
            <a:r>
              <a:rPr lang="en-US" altLang="zh-CN" sz="2000" b="1" dirty="0"/>
              <a:t>3</a:t>
            </a:r>
            <a:r>
              <a:rPr lang="zh-CN" altLang="en-US" sz="2000" b="1" dirty="0"/>
              <a:t>层：</a:t>
            </a:r>
            <a:r>
              <a:rPr lang="zh-CN" altLang="en-US" sz="2000" b="1" dirty="0">
                <a:solidFill>
                  <a:srgbClr val="FF0000"/>
                </a:solidFill>
              </a:rPr>
              <a:t>硬件层</a:t>
            </a:r>
            <a:r>
              <a:rPr lang="zh-CN" altLang="en-US" sz="2000" b="1" dirty="0"/>
              <a:t>，是计算机系统的基础和核心。</a:t>
            </a:r>
            <a:endParaRPr lang="en-US" altLang="zh-CN" sz="2000" b="1" dirty="0"/>
          </a:p>
          <a:p>
            <a:pPr lvl="1"/>
            <a:endParaRPr lang="en-US" altLang="zh-CN" sz="2000" b="1" dirty="0"/>
          </a:p>
          <a:p>
            <a:pPr lvl="1"/>
            <a:r>
              <a:rPr lang="zh-CN" altLang="en-US" sz="2000" b="1" dirty="0"/>
              <a:t>第</a:t>
            </a:r>
            <a:r>
              <a:rPr lang="en-US" altLang="zh-CN" sz="2000" b="1" dirty="0"/>
              <a:t>4</a:t>
            </a:r>
            <a:r>
              <a:rPr lang="zh-CN" altLang="en-US" sz="2000" b="1" dirty="0"/>
              <a:t>、</a:t>
            </a:r>
            <a:r>
              <a:rPr lang="en-US" altLang="zh-CN" sz="2000" b="1" dirty="0"/>
              <a:t>5</a:t>
            </a:r>
            <a:r>
              <a:rPr lang="zh-CN" altLang="en-US" sz="2000" b="1" dirty="0"/>
              <a:t>、</a:t>
            </a:r>
            <a:r>
              <a:rPr lang="en-US" altLang="zh-CN" sz="2000" b="1" dirty="0"/>
              <a:t>6</a:t>
            </a:r>
            <a:r>
              <a:rPr lang="zh-CN" altLang="en-US" sz="2000" b="1" dirty="0"/>
              <a:t>层：</a:t>
            </a:r>
            <a:r>
              <a:rPr lang="zh-CN" altLang="en-US" sz="2000" b="1" dirty="0">
                <a:solidFill>
                  <a:srgbClr val="FF0000"/>
                </a:solidFill>
              </a:rPr>
              <a:t>软件层</a:t>
            </a:r>
            <a:r>
              <a:rPr lang="zh-CN" altLang="en-US" sz="2000" b="1" dirty="0"/>
              <a:t>，第</a:t>
            </a:r>
            <a:r>
              <a:rPr lang="en-US" altLang="zh-CN" sz="2000" b="1" dirty="0"/>
              <a:t>4</a:t>
            </a:r>
            <a:r>
              <a:rPr lang="zh-CN" altLang="en-US" sz="2000" b="1" dirty="0"/>
              <a:t>层是面向机器的，第</a:t>
            </a:r>
            <a:r>
              <a:rPr lang="en-US" altLang="zh-CN" sz="2000" b="1" dirty="0"/>
              <a:t>5</a:t>
            </a:r>
            <a:r>
              <a:rPr lang="zh-CN" altLang="en-US" sz="2000" b="1" dirty="0"/>
              <a:t>、</a:t>
            </a:r>
            <a:r>
              <a:rPr lang="en-US" altLang="zh-CN" sz="2000" b="1" dirty="0"/>
              <a:t>6</a:t>
            </a:r>
            <a:r>
              <a:rPr lang="zh-CN" altLang="en-US" sz="2000" b="1" dirty="0"/>
              <a:t>层是面向应用的。</a:t>
            </a:r>
            <a:endParaRPr lang="en-US" altLang="zh-CN" sz="2000" b="1" dirty="0"/>
          </a:p>
          <a:p>
            <a:pPr lvl="1"/>
            <a:endParaRPr lang="zh-CN" altLang="en-US" sz="2000" b="1" dirty="0"/>
          </a:p>
        </p:txBody>
      </p:sp>
      <p:grpSp>
        <p:nvGrpSpPr>
          <p:cNvPr id="6" name="组合 5">
            <a:extLst>
              <a:ext uri="{FF2B5EF4-FFF2-40B4-BE49-F238E27FC236}">
                <a16:creationId xmlns:a16="http://schemas.microsoft.com/office/drawing/2014/main" id="{7B32AC10-BD0F-491A-863C-50BC6FF0080E}"/>
              </a:ext>
            </a:extLst>
          </p:cNvPr>
          <p:cNvGrpSpPr/>
          <p:nvPr/>
        </p:nvGrpSpPr>
        <p:grpSpPr>
          <a:xfrm>
            <a:off x="92202" y="2697335"/>
            <a:ext cx="8298160" cy="3683993"/>
            <a:chOff x="92202" y="2697335"/>
            <a:chExt cx="8298160" cy="3683993"/>
          </a:xfrm>
        </p:grpSpPr>
        <p:pic>
          <p:nvPicPr>
            <p:cNvPr id="7" name="图片 6">
              <a:extLst>
                <a:ext uri="{FF2B5EF4-FFF2-40B4-BE49-F238E27FC236}">
                  <a16:creationId xmlns:a16="http://schemas.microsoft.com/office/drawing/2014/main" id="{C878A0E6-EE7A-4ECA-BAB0-DCE1899A8821}"/>
                </a:ext>
              </a:extLst>
            </p:cNvPr>
            <p:cNvPicPr>
              <a:picLocks noChangeAspect="1"/>
            </p:cNvPicPr>
            <p:nvPr/>
          </p:nvPicPr>
          <p:blipFill>
            <a:blip r:embed="rId2"/>
            <a:stretch>
              <a:fillRect/>
            </a:stretch>
          </p:blipFill>
          <p:spPr>
            <a:xfrm>
              <a:off x="1043608" y="2697335"/>
              <a:ext cx="7346754" cy="3683993"/>
            </a:xfrm>
            <a:prstGeom prst="rect">
              <a:avLst/>
            </a:prstGeom>
          </p:spPr>
        </p:pic>
        <p:cxnSp>
          <p:nvCxnSpPr>
            <p:cNvPr id="3" name="直接连接符 2">
              <a:extLst>
                <a:ext uri="{FF2B5EF4-FFF2-40B4-BE49-F238E27FC236}">
                  <a16:creationId xmlns:a16="http://schemas.microsoft.com/office/drawing/2014/main" id="{16B25DAA-0614-4CA5-A105-64E055AE56ED}"/>
                </a:ext>
              </a:extLst>
            </p:cNvPr>
            <p:cNvCxnSpPr/>
            <p:nvPr/>
          </p:nvCxnSpPr>
          <p:spPr>
            <a:xfrm>
              <a:off x="983174" y="4474398"/>
              <a:ext cx="3024336" cy="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DDC243-63AC-478E-9BF7-2DA6431175EE}"/>
                </a:ext>
              </a:extLst>
            </p:cNvPr>
            <p:cNvSpPr txBox="1"/>
            <p:nvPr/>
          </p:nvSpPr>
          <p:spPr>
            <a:xfrm>
              <a:off x="92202" y="4271109"/>
              <a:ext cx="807390" cy="430887"/>
            </a:xfrm>
            <a:prstGeom prst="rect">
              <a:avLst/>
            </a:prstGeom>
            <a:noFill/>
          </p:spPr>
          <p:txBody>
            <a:bodyPr wrap="square">
              <a:spAutoFit/>
            </a:bodyPr>
            <a:lstStyle/>
            <a:p>
              <a:r>
                <a:rPr lang="zh-CN" altLang="en-US" sz="1100" b="1" dirty="0">
                  <a:solidFill>
                    <a:srgbClr val="7030A0"/>
                  </a:solidFill>
                </a:rPr>
                <a:t>硬、软件交互界面</a:t>
              </a:r>
              <a:endParaRPr lang="zh-CN" altLang="en-US" sz="1100" dirty="0">
                <a:solidFill>
                  <a:srgbClr val="7030A0"/>
                </a:solidFill>
              </a:endParaRPr>
            </a:p>
          </p:txBody>
        </p:sp>
      </p:grpSp>
    </p:spTree>
    <p:extLst>
      <p:ext uri="{BB962C8B-B14F-4D97-AF65-F5344CB8AC3E}">
        <p14:creationId xmlns:p14="http://schemas.microsoft.com/office/powerpoint/2010/main" val="226391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620713"/>
            <a:ext cx="8229600" cy="6048375"/>
          </a:xfrm>
        </p:spPr>
        <p:txBody>
          <a:bodyPr rtlCol="0">
            <a:normAutofit/>
          </a:bodyPr>
          <a:lstStyle/>
          <a:p>
            <a:pPr eaLnBrk="1" fontAlgn="auto" hangingPunct="1">
              <a:spcAft>
                <a:spcPts val="0"/>
              </a:spcAft>
              <a:defRPr/>
            </a:pPr>
            <a:r>
              <a:rPr lang="en-US" altLang="zh-CN" b="1" dirty="0">
                <a:ea typeface="黑体" pitchFamily="49" charset="-122"/>
              </a:rPr>
              <a:t>1.3.2  </a:t>
            </a:r>
            <a:r>
              <a:rPr lang="zh-CN" altLang="en-US" b="1" dirty="0">
                <a:ea typeface="黑体" pitchFamily="49" charset="-122"/>
              </a:rPr>
              <a:t>各层之间的关系</a:t>
            </a:r>
            <a:endParaRPr lang="en-US" altLang="zh-CN" b="1" dirty="0">
              <a:ea typeface="黑体" pitchFamily="49" charset="-122"/>
            </a:endParaRPr>
          </a:p>
          <a:p>
            <a:pPr lvl="1" eaLnBrk="1" fontAlgn="auto" hangingPunct="1">
              <a:spcAft>
                <a:spcPts val="0"/>
              </a:spcAft>
              <a:defRPr/>
            </a:pPr>
            <a:endParaRPr lang="en-US" altLang="zh-CN" sz="1600" b="1" dirty="0"/>
          </a:p>
          <a:p>
            <a:pPr lvl="1" eaLnBrk="1" fontAlgn="auto" hangingPunct="1">
              <a:spcAft>
                <a:spcPts val="0"/>
              </a:spcAft>
              <a:defRPr/>
            </a:pPr>
            <a:r>
              <a:rPr lang="zh-CN" altLang="en-US" sz="1800" b="1" dirty="0"/>
              <a:t>计算机系统层次结构中，高层是低层功能的扩展，低层是高层的基础。</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站在不同的层次观察计算机系统会得到不同的概念：</a:t>
            </a:r>
            <a:endParaRPr lang="en-US" altLang="zh-CN" sz="1800" b="1" dirty="0"/>
          </a:p>
          <a:p>
            <a:pPr lvl="1" eaLnBrk="1" fontAlgn="auto" hangingPunct="1">
              <a:spcAft>
                <a:spcPts val="0"/>
              </a:spcAft>
              <a:defRPr/>
            </a:pPr>
            <a:endParaRPr lang="en-US" altLang="zh-CN" sz="1800" b="1" dirty="0"/>
          </a:p>
          <a:p>
            <a:pPr lvl="2" eaLnBrk="1" fontAlgn="auto" hangingPunct="1">
              <a:spcAft>
                <a:spcPts val="0"/>
              </a:spcAft>
              <a:defRPr/>
            </a:pPr>
            <a:r>
              <a:rPr lang="zh-CN" altLang="en-US" sz="1400" b="1" dirty="0"/>
              <a:t>程序员在第</a:t>
            </a:r>
            <a:r>
              <a:rPr lang="en-US" altLang="zh-CN" sz="1400" b="1" dirty="0"/>
              <a:t>6</a:t>
            </a:r>
            <a:r>
              <a:rPr lang="zh-CN" altLang="en-US" sz="1400" b="1" dirty="0"/>
              <a:t>层看到的计算机是一个处理高级语言的机器；</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系统操作员将第</a:t>
            </a:r>
            <a:r>
              <a:rPr lang="en-US" altLang="zh-CN" sz="1400" b="1" dirty="0"/>
              <a:t>4</a:t>
            </a:r>
            <a:r>
              <a:rPr lang="zh-CN" altLang="en-US" sz="1400" b="1" dirty="0"/>
              <a:t>层看作系统的资源；</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硬件设计人员在第</a:t>
            </a:r>
            <a:r>
              <a:rPr lang="en-US" altLang="zh-CN" sz="1400" b="1" dirty="0"/>
              <a:t>1</a:t>
            </a:r>
            <a:r>
              <a:rPr lang="zh-CN" altLang="en-US" sz="1400" b="1" dirty="0"/>
              <a:t>、</a:t>
            </a:r>
            <a:r>
              <a:rPr lang="en-US" altLang="zh-CN" sz="1400" b="1" dirty="0"/>
              <a:t>2</a:t>
            </a:r>
            <a:r>
              <a:rPr lang="zh-CN" altLang="en-US" sz="1400" b="1" dirty="0"/>
              <a:t>层看到的计算机是电子线路和逻辑器件集。</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endParaRPr lang="en-US" altLang="zh-CN" sz="1400" b="1" dirty="0"/>
          </a:p>
          <a:p>
            <a:pPr lvl="1" eaLnBrk="1" fontAlgn="auto" hangingPunct="1">
              <a:spcAft>
                <a:spcPts val="0"/>
              </a:spcAft>
              <a:defRPr/>
            </a:pPr>
            <a:r>
              <a:rPr lang="zh-CN" altLang="en-US" sz="1800" b="1" dirty="0"/>
              <a:t>计算机结构的层次划分不是绝对的。机器指令系统级与操作系统级的界面又称为</a:t>
            </a:r>
            <a:r>
              <a:rPr lang="zh-CN" altLang="en-US" sz="1800" b="1" dirty="0">
                <a:solidFill>
                  <a:srgbClr val="FF0000"/>
                </a:solidFill>
              </a:rPr>
              <a:t>硬、软件交互界面</a:t>
            </a:r>
            <a:r>
              <a:rPr lang="zh-CN" altLang="en-US" sz="1800" b="1" dirty="0"/>
              <a:t>，随着软件硬化和硬件软化而动态变化。操作系统和其它系统软件的界面也有动态变化的趋势（如数据库软件也起到了部分操作系统的功能）。</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endParaRPr lang="en-US" altLang="zh-CN" sz="1200" b="1" dirty="0"/>
          </a:p>
        </p:txBody>
      </p:sp>
      <p:pic>
        <p:nvPicPr>
          <p:cNvPr id="4" name="图片 3">
            <a:extLst>
              <a:ext uri="{FF2B5EF4-FFF2-40B4-BE49-F238E27FC236}">
                <a16:creationId xmlns:a16="http://schemas.microsoft.com/office/drawing/2014/main" id="{15D393F5-4353-4131-92FA-5CF449076163}"/>
              </a:ext>
            </a:extLst>
          </p:cNvPr>
          <p:cNvPicPr>
            <a:picLocks noChangeAspect="1"/>
          </p:cNvPicPr>
          <p:nvPr/>
        </p:nvPicPr>
        <p:blipFill>
          <a:blip r:embed="rId2"/>
          <a:stretch>
            <a:fillRect/>
          </a:stretch>
        </p:blipFill>
        <p:spPr>
          <a:xfrm>
            <a:off x="6660232" y="2483127"/>
            <a:ext cx="2306194" cy="1156430"/>
          </a:xfrm>
          <a:prstGeom prst="rect">
            <a:avLst/>
          </a:prstGeom>
        </p:spPr>
      </p:pic>
    </p:spTree>
    <p:extLst>
      <p:ext uri="{BB962C8B-B14F-4D97-AF65-F5344CB8AC3E}">
        <p14:creationId xmlns:p14="http://schemas.microsoft.com/office/powerpoint/2010/main" val="1449360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620713"/>
            <a:ext cx="8229600" cy="6048375"/>
          </a:xfrm>
        </p:spPr>
        <p:txBody>
          <a:bodyPr rtlCol="0">
            <a:normAutofit/>
          </a:bodyPr>
          <a:lstStyle/>
          <a:p>
            <a:pPr eaLnBrk="1" fontAlgn="auto" hangingPunct="1">
              <a:spcAft>
                <a:spcPts val="0"/>
              </a:spcAft>
              <a:defRPr/>
            </a:pPr>
            <a:r>
              <a:rPr lang="en-US" altLang="zh-CN" b="1" dirty="0">
                <a:ea typeface="黑体" pitchFamily="49" charset="-122"/>
              </a:rPr>
              <a:t>1.3.3  </a:t>
            </a:r>
            <a:r>
              <a:rPr lang="zh-CN" altLang="en-US" b="1" dirty="0">
                <a:ea typeface="黑体" pitchFamily="49" charset="-122"/>
              </a:rPr>
              <a:t>软件和硬件的逻辑功能等价性</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计算机硬件实现的是最基本的算术运算和逻辑运算功能，而其它功能大多通过软件的扩充得以实现。</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硬件和软件在功能上的分配关系随着技术的发展而不断变化，部分功能既可以由硬件实现，也可以由软件实现，称为</a:t>
            </a:r>
            <a:r>
              <a:rPr lang="zh-CN" altLang="en-US" sz="1800" b="1" dirty="0">
                <a:solidFill>
                  <a:srgbClr val="FF0000"/>
                </a:solidFill>
              </a:rPr>
              <a:t>软硬件逻辑功能的等价性</a:t>
            </a:r>
            <a:r>
              <a:rPr lang="zh-CN" altLang="en-US" sz="1800" b="1" dirty="0"/>
              <a:t>。</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浮点数运算既可以用专门的</a:t>
            </a:r>
            <a:r>
              <a:rPr lang="zh-CN" altLang="en-US" sz="1800" b="1" dirty="0">
                <a:solidFill>
                  <a:srgbClr val="FF0000"/>
                </a:solidFill>
              </a:rPr>
              <a:t>浮点运算器硬件</a:t>
            </a:r>
            <a:r>
              <a:rPr lang="zh-CN" altLang="en-US" sz="1800" b="1" dirty="0"/>
              <a:t>实现，也可以通过一段</a:t>
            </a:r>
            <a:r>
              <a:rPr lang="zh-CN" altLang="en-US" sz="1800" b="1" dirty="0">
                <a:solidFill>
                  <a:srgbClr val="FF0000"/>
                </a:solidFill>
              </a:rPr>
              <a:t>子程序</a:t>
            </a:r>
            <a:r>
              <a:rPr lang="zh-CN" altLang="en-US" sz="1800" b="1" dirty="0"/>
              <a:t>实现。</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软件和硬件的功能分配及其界面的确定是计算机系统结构研究的重要内容，</a:t>
            </a:r>
            <a:r>
              <a:rPr lang="zh-CN" altLang="en-US" sz="1800" b="1" dirty="0">
                <a:solidFill>
                  <a:srgbClr val="FF0000"/>
                </a:solidFill>
              </a:rPr>
              <a:t>软件和硬件功能界面的划分</a:t>
            </a:r>
            <a:r>
              <a:rPr lang="zh-CN" altLang="en-US" sz="1800" b="1" dirty="0"/>
              <a:t>是由设计目标、性能价格比、技术水平等综合因素决定的。</a:t>
            </a:r>
            <a:endParaRPr lang="en-US" altLang="zh-CN" sz="18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随着大规模集成电路技术的发展，软件硬化或固化是必然趋势。例如，</a:t>
            </a:r>
            <a:r>
              <a:rPr lang="en-US" altLang="zh-CN" sz="1800" b="1" dirty="0"/>
              <a:t>ROM-BIOS</a:t>
            </a:r>
            <a:r>
              <a:rPr lang="zh-CN" altLang="en-US" sz="1800" b="1" dirty="0"/>
              <a:t>形式上是硬件，但其实际内容是软件（称为</a:t>
            </a:r>
            <a:r>
              <a:rPr lang="zh-CN" altLang="en-US" sz="1800" b="1" dirty="0">
                <a:solidFill>
                  <a:srgbClr val="FF0000"/>
                </a:solidFill>
              </a:rPr>
              <a:t>固件</a:t>
            </a:r>
            <a:r>
              <a:rPr lang="zh-CN" altLang="en-US" sz="1800" b="1" dirty="0"/>
              <a:t>）。</a:t>
            </a:r>
            <a:endParaRPr lang="en-US" altLang="zh-CN" sz="1600" b="1" dirty="0"/>
          </a:p>
        </p:txBody>
      </p:sp>
    </p:spTree>
    <p:extLst>
      <p:ext uri="{BB962C8B-B14F-4D97-AF65-F5344CB8AC3E}">
        <p14:creationId xmlns:p14="http://schemas.microsoft.com/office/powerpoint/2010/main" val="628246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1.4    </a:t>
            </a:r>
            <a:r>
              <a:rPr lang="zh-CN" altLang="en-US" b="1" dirty="0">
                <a:solidFill>
                  <a:srgbClr val="002060"/>
                </a:solidFill>
                <a:latin typeface="+mn-lt"/>
                <a:ea typeface="黑体" pitchFamily="49" charset="-122"/>
              </a:rPr>
              <a:t>计算机性能指标和评价</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p:txBody>
          <a:bodyPr/>
          <a:lstStyle/>
          <a:p>
            <a:pPr eaLnBrk="1" hangingPunct="1"/>
            <a:r>
              <a:rPr lang="en-US" altLang="zh-CN" b="1" dirty="0">
                <a:ea typeface="黑体" panose="02010609060101010101" pitchFamily="49" charset="-122"/>
              </a:rPr>
              <a:t>1.4.1  </a:t>
            </a:r>
            <a:r>
              <a:rPr lang="zh-CN" altLang="en-US" b="1" dirty="0">
                <a:ea typeface="黑体" panose="02010609060101010101" pitchFamily="49" charset="-122"/>
              </a:rPr>
              <a:t>基本性能指标</a:t>
            </a:r>
            <a:endParaRPr lang="en-US" altLang="zh-CN" b="1" dirty="0">
              <a:ea typeface="黑体" panose="02010609060101010101" pitchFamily="49" charset="-122"/>
            </a:endParaRPr>
          </a:p>
          <a:p>
            <a:pPr lvl="1" eaLnBrk="1" hangingPunct="1"/>
            <a:endParaRPr lang="en-US" altLang="zh-CN" sz="2000" b="1" dirty="0"/>
          </a:p>
          <a:p>
            <a:pPr lvl="1" eaLnBrk="1" hangingPunct="1"/>
            <a:r>
              <a:rPr lang="en-US" altLang="zh-CN" sz="2000" b="1" dirty="0"/>
              <a:t>1</a:t>
            </a:r>
            <a:r>
              <a:rPr lang="zh-CN" altLang="en-US" sz="2000" b="1" dirty="0"/>
              <a:t>、字长</a:t>
            </a:r>
            <a:endParaRPr lang="en-US" altLang="zh-CN" sz="1800" b="1" dirty="0"/>
          </a:p>
          <a:p>
            <a:pPr lvl="2" eaLnBrk="1" hangingPunct="1"/>
            <a:endParaRPr lang="en-US" altLang="zh-CN" sz="1200" b="1" dirty="0"/>
          </a:p>
          <a:p>
            <a:pPr lvl="2" eaLnBrk="1" hangingPunct="1"/>
            <a:r>
              <a:rPr lang="zh-CN" altLang="en-US" sz="1800" b="1" dirty="0"/>
              <a:t>字长指</a:t>
            </a:r>
            <a:r>
              <a:rPr lang="en-US" altLang="zh-CN" sz="1800" b="1" dirty="0"/>
              <a:t>CPU</a:t>
            </a:r>
            <a:r>
              <a:rPr lang="zh-CN" altLang="en-US" sz="1800" b="1" dirty="0"/>
              <a:t>一次处理的数据位数，字长一般与计算机内部的寄存器、运算器、数据总线的位宽相等。</a:t>
            </a:r>
            <a:r>
              <a:rPr lang="en-US" altLang="zh-CN" sz="1800" b="1" dirty="0"/>
              <a:t>16</a:t>
            </a:r>
            <a:r>
              <a:rPr lang="zh-CN" altLang="en-US" sz="1800" b="1" dirty="0"/>
              <a:t>位计算机，</a:t>
            </a:r>
            <a:r>
              <a:rPr lang="en-US" altLang="zh-CN" sz="1800" b="1" dirty="0"/>
              <a:t>32</a:t>
            </a:r>
            <a:r>
              <a:rPr lang="zh-CN" altLang="en-US" sz="1800" b="1" dirty="0"/>
              <a:t>位计算机，</a:t>
            </a:r>
            <a:r>
              <a:rPr lang="en-US" altLang="zh-CN" sz="1800" b="1" dirty="0"/>
              <a:t>64</a:t>
            </a:r>
            <a:r>
              <a:rPr lang="zh-CN" altLang="en-US" sz="1800" b="1" dirty="0"/>
              <a:t>位计算机。</a:t>
            </a:r>
            <a:endParaRPr lang="en-US" altLang="zh-CN" sz="1800" b="1" dirty="0"/>
          </a:p>
          <a:p>
            <a:pPr lvl="2" eaLnBrk="1" hangingPunct="1"/>
            <a:endParaRPr lang="en-US" altLang="zh-CN" sz="1800" b="1" dirty="0"/>
          </a:p>
          <a:p>
            <a:pPr lvl="2" eaLnBrk="1" hangingPunct="1"/>
            <a:r>
              <a:rPr lang="zh-CN" altLang="en-US" sz="1800" b="1" dirty="0"/>
              <a:t>字长对计算机性能的影响：</a:t>
            </a:r>
            <a:endParaRPr lang="en-US" altLang="zh-CN" sz="1800" b="1" dirty="0"/>
          </a:p>
          <a:p>
            <a:pPr lvl="3" eaLnBrk="1" hangingPunct="1"/>
            <a:r>
              <a:rPr lang="zh-CN" altLang="en-US" sz="1600" b="1" dirty="0"/>
              <a:t>影响计算精确度。字长越长，计算精确度就越高，反之计算精确度就越低。</a:t>
            </a:r>
            <a:endParaRPr lang="en-US" altLang="zh-CN" sz="1600" b="1" dirty="0"/>
          </a:p>
          <a:p>
            <a:pPr lvl="3" eaLnBrk="1" hangingPunct="1"/>
            <a:endParaRPr lang="en-US" altLang="zh-CN" sz="1600" b="1" dirty="0"/>
          </a:p>
          <a:p>
            <a:pPr lvl="3" eaLnBrk="1" hangingPunct="1"/>
            <a:r>
              <a:rPr lang="zh-CN" altLang="en-US" sz="1600" b="1" dirty="0"/>
              <a:t>影响数据的表示范围和精度。字长越长，定点数的表示范围就越大，浮点数的表示范围越大、精度也越高。</a:t>
            </a:r>
            <a:endParaRPr lang="en-US" altLang="zh-CN" sz="1050" b="1" dirty="0"/>
          </a:p>
          <a:p>
            <a:pPr lvl="1"/>
            <a:endParaRPr lang="en-US" altLang="zh-CN" sz="1800" b="1" dirty="0"/>
          </a:p>
        </p:txBody>
      </p:sp>
      <p:sp>
        <p:nvSpPr>
          <p:cNvPr id="4" name="文本框 3">
            <a:extLst>
              <a:ext uri="{FF2B5EF4-FFF2-40B4-BE49-F238E27FC236}">
                <a16:creationId xmlns:a16="http://schemas.microsoft.com/office/drawing/2014/main" id="{FF9F2D72-FE05-4D09-9F7C-29B94F2D34C1}"/>
              </a:ext>
            </a:extLst>
          </p:cNvPr>
          <p:cNvSpPr txBox="1"/>
          <p:nvPr/>
        </p:nvSpPr>
        <p:spPr>
          <a:xfrm>
            <a:off x="7452320" y="369084"/>
            <a:ext cx="1584684" cy="954107"/>
          </a:xfrm>
          <a:prstGeom prst="rect">
            <a:avLst/>
          </a:prstGeom>
          <a:solidFill>
            <a:srgbClr val="FFFF00"/>
          </a:solidFill>
        </p:spPr>
        <p:txBody>
          <a:bodyPr wrap="square">
            <a:spAutoFit/>
          </a:bodyPr>
          <a:lstStyle/>
          <a:p>
            <a:r>
              <a:rPr lang="en-US" altLang="zh-CN" sz="800" b="1" i="0" dirty="0">
                <a:solidFill>
                  <a:srgbClr val="111111"/>
                </a:solidFill>
                <a:effectLst/>
                <a:latin typeface="Avenir"/>
              </a:rPr>
              <a:t>1.4.1</a:t>
            </a:r>
            <a:r>
              <a:rPr lang="zh-CN" altLang="en-US" sz="800" b="1" i="0" dirty="0">
                <a:solidFill>
                  <a:srgbClr val="111111"/>
                </a:solidFill>
                <a:effectLst/>
                <a:latin typeface="Avenir"/>
              </a:rPr>
              <a:t>　基本性能指标　</a:t>
            </a:r>
            <a:br>
              <a:rPr lang="zh-CN" altLang="en-US" sz="800" b="1" dirty="0"/>
            </a:br>
            <a:endParaRPr lang="en-US" altLang="zh-CN" sz="800" b="1" dirty="0"/>
          </a:p>
          <a:p>
            <a:r>
              <a:rPr lang="en-US" altLang="zh-CN" sz="800" b="1" i="0" dirty="0">
                <a:solidFill>
                  <a:srgbClr val="111111"/>
                </a:solidFill>
                <a:effectLst/>
                <a:latin typeface="Avenir"/>
              </a:rPr>
              <a:t>1.4.2</a:t>
            </a:r>
            <a:r>
              <a:rPr lang="zh-CN" altLang="en-US" sz="800" b="1" i="0" dirty="0">
                <a:solidFill>
                  <a:srgbClr val="111111"/>
                </a:solidFill>
                <a:effectLst/>
                <a:latin typeface="Avenir"/>
              </a:rPr>
              <a:t>　与时间有关的性能指标　</a:t>
            </a:r>
            <a:br>
              <a:rPr lang="zh-CN" altLang="en-US" sz="800" b="1" dirty="0"/>
            </a:br>
            <a:endParaRPr lang="en-US" altLang="zh-CN" sz="800" b="1" dirty="0"/>
          </a:p>
          <a:p>
            <a:r>
              <a:rPr lang="en-US" altLang="zh-CN" sz="800" b="1" i="0" dirty="0">
                <a:solidFill>
                  <a:srgbClr val="111111"/>
                </a:solidFill>
                <a:effectLst/>
                <a:latin typeface="Avenir"/>
              </a:rPr>
              <a:t>1.4.3</a:t>
            </a:r>
            <a:r>
              <a:rPr lang="zh-CN" altLang="en-US" sz="800" b="1" i="0" dirty="0">
                <a:solidFill>
                  <a:srgbClr val="111111"/>
                </a:solidFill>
                <a:effectLst/>
                <a:latin typeface="Avenir"/>
              </a:rPr>
              <a:t>　</a:t>
            </a:r>
            <a:r>
              <a:rPr lang="en-US" altLang="zh-CN" sz="800" b="1" i="0" dirty="0">
                <a:solidFill>
                  <a:srgbClr val="111111"/>
                </a:solidFill>
                <a:effectLst/>
                <a:latin typeface="Avenir"/>
              </a:rPr>
              <a:t>CPU</a:t>
            </a:r>
            <a:r>
              <a:rPr lang="zh-CN" altLang="en-US" sz="800" b="1" i="0" dirty="0">
                <a:solidFill>
                  <a:srgbClr val="111111"/>
                </a:solidFill>
                <a:effectLst/>
                <a:latin typeface="Avenir"/>
              </a:rPr>
              <a:t>性能公式应用　</a:t>
            </a:r>
            <a:br>
              <a:rPr lang="zh-CN" altLang="en-US" sz="800" b="1" dirty="0"/>
            </a:br>
            <a:endParaRPr lang="en-US" altLang="zh-CN" sz="800" b="1" dirty="0"/>
          </a:p>
          <a:p>
            <a:r>
              <a:rPr lang="en-US" altLang="zh-CN" sz="800" b="1" i="0" dirty="0">
                <a:solidFill>
                  <a:srgbClr val="111111"/>
                </a:solidFill>
                <a:effectLst/>
                <a:latin typeface="Avenir"/>
              </a:rPr>
              <a:t>1.4.4</a:t>
            </a:r>
            <a:r>
              <a:rPr lang="zh-CN" altLang="en-US" sz="800" b="1" i="0" dirty="0">
                <a:solidFill>
                  <a:srgbClr val="111111"/>
                </a:solidFill>
                <a:effectLst/>
                <a:latin typeface="Avenir"/>
              </a:rPr>
              <a:t>　性能测试及其工具　</a:t>
            </a:r>
            <a:endParaRPr lang="zh-CN" altLang="en-US" sz="800" b="1" dirty="0"/>
          </a:p>
        </p:txBody>
      </p:sp>
    </p:spTree>
    <p:extLst>
      <p:ext uri="{BB962C8B-B14F-4D97-AF65-F5344CB8AC3E}">
        <p14:creationId xmlns:p14="http://schemas.microsoft.com/office/powerpoint/2010/main" val="1111923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88529F28-3BA0-4849-AECC-F5A1FC6C8FBC}"/>
              </a:ext>
            </a:extLst>
          </p:cNvPr>
          <p:cNvSpPr>
            <a:spLocks noGrp="1" noChangeArrowheads="1"/>
          </p:cNvSpPr>
          <p:nvPr>
            <p:ph idx="1"/>
          </p:nvPr>
        </p:nvSpPr>
        <p:spPr>
          <a:xfrm>
            <a:off x="457200" y="908720"/>
            <a:ext cx="8229600" cy="4525963"/>
          </a:xfrm>
        </p:spPr>
        <p:txBody>
          <a:bodyPr/>
          <a:lstStyle/>
          <a:p>
            <a:pPr lvl="1"/>
            <a:r>
              <a:rPr lang="en-US" altLang="zh-CN" sz="2000" b="1" dirty="0"/>
              <a:t>2</a:t>
            </a:r>
            <a:r>
              <a:rPr lang="zh-CN" altLang="en-US" sz="2000" b="1" dirty="0"/>
              <a:t>、主存容量</a:t>
            </a:r>
            <a:endParaRPr lang="en-US" altLang="zh-CN" sz="1200" b="1" dirty="0"/>
          </a:p>
          <a:p>
            <a:pPr lvl="2"/>
            <a:endParaRPr lang="en-US" altLang="zh-CN" sz="1200" b="1" dirty="0"/>
          </a:p>
          <a:p>
            <a:pPr lvl="2"/>
            <a:r>
              <a:rPr lang="zh-CN" altLang="en-US" sz="1800" b="1" dirty="0"/>
              <a:t>主存容量是指主存能存储的最大信息量，一般用</a:t>
            </a:r>
            <a:r>
              <a:rPr lang="en-US" altLang="zh-CN" sz="1800" b="1" dirty="0" err="1"/>
              <a:t>MxN</a:t>
            </a:r>
            <a:r>
              <a:rPr lang="zh-CN" altLang="en-US" sz="1800" b="1" dirty="0"/>
              <a:t>表示，</a:t>
            </a:r>
            <a:r>
              <a:rPr lang="en-US" altLang="zh-CN" sz="1800" b="1" dirty="0"/>
              <a:t>M</a:t>
            </a:r>
            <a:r>
              <a:rPr lang="zh-CN" altLang="en-US" sz="1800" b="1" dirty="0"/>
              <a:t>表示存储单元数，也称字容量；</a:t>
            </a:r>
            <a:r>
              <a:rPr lang="en-US" altLang="zh-CN" sz="1800" b="1" dirty="0"/>
              <a:t>N</a:t>
            </a:r>
            <a:r>
              <a:rPr lang="zh-CN" altLang="en-US" sz="1800" b="1" dirty="0"/>
              <a:t>表示每个存储单元存储的二进制位数，也称位容量。例如</a:t>
            </a:r>
            <a:r>
              <a:rPr lang="en-US" altLang="zh-CN" sz="1800" b="1" dirty="0"/>
              <a:t>8GB</a:t>
            </a:r>
            <a:r>
              <a:rPr lang="zh-CN" altLang="en-US" sz="1800" b="1" dirty="0"/>
              <a:t>内存表示为：</a:t>
            </a:r>
            <a:r>
              <a:rPr lang="en-US" altLang="zh-CN" sz="1800" b="1" dirty="0"/>
              <a:t>8x2</a:t>
            </a:r>
            <a:r>
              <a:rPr lang="en-US" altLang="zh-CN" sz="1800" b="1" baseline="30000" dirty="0"/>
              <a:t>30</a:t>
            </a:r>
            <a:r>
              <a:rPr lang="en-US" altLang="zh-CN" sz="1800" b="1" dirty="0"/>
              <a:t>x8</a:t>
            </a:r>
            <a:r>
              <a:rPr lang="zh-CN" altLang="en-US" sz="1800" b="1" dirty="0"/>
              <a:t>，</a:t>
            </a:r>
            <a:r>
              <a:rPr lang="en-US" altLang="zh-CN" sz="1800" b="1" dirty="0"/>
              <a:t>M= 8x2</a:t>
            </a:r>
            <a:r>
              <a:rPr lang="en-US" altLang="zh-CN" sz="1800" b="1" baseline="30000" dirty="0"/>
              <a:t>30</a:t>
            </a:r>
            <a:r>
              <a:rPr lang="zh-CN" altLang="en-US" sz="1800" b="1" dirty="0"/>
              <a:t>，</a:t>
            </a:r>
            <a:r>
              <a:rPr lang="en-US" altLang="zh-CN" sz="1800" b="1" dirty="0"/>
              <a:t>N=8</a:t>
            </a:r>
            <a:r>
              <a:rPr lang="zh-CN" altLang="en-US" sz="1800" b="1" dirty="0"/>
              <a:t>。</a:t>
            </a:r>
            <a:endParaRPr lang="en-US" altLang="zh-CN" sz="1800" b="1" dirty="0"/>
          </a:p>
          <a:p>
            <a:pPr lvl="2"/>
            <a:endParaRPr lang="en-US" altLang="zh-CN" sz="1800" b="1" dirty="0"/>
          </a:p>
          <a:p>
            <a:pPr lvl="2"/>
            <a:r>
              <a:rPr lang="zh-CN" altLang="en-US" sz="1800" b="1" dirty="0"/>
              <a:t>增加主存容量能减少程序运行期间访问辅存（外部存储器）的次数，有利于提高程序的执行速度，也有利于计算机性能的提高。</a:t>
            </a:r>
            <a:endParaRPr lang="en-US" altLang="zh-CN" sz="1800" b="1" dirty="0"/>
          </a:p>
          <a:p>
            <a:pPr lvl="2"/>
            <a:endParaRPr lang="en-US" altLang="zh-CN" sz="1800" b="1" dirty="0"/>
          </a:p>
          <a:p>
            <a:pPr lvl="2"/>
            <a:r>
              <a:rPr lang="en-US" altLang="zh-CN" sz="1800" b="1" dirty="0"/>
              <a:t>KiB=2</a:t>
            </a:r>
            <a:r>
              <a:rPr lang="en-US" altLang="zh-CN" sz="1800" b="1" baseline="30000" dirty="0"/>
              <a:t>10</a:t>
            </a:r>
            <a:r>
              <a:rPr lang="en-US" altLang="zh-CN" sz="1800" b="1" dirty="0"/>
              <a:t>B</a:t>
            </a:r>
            <a:r>
              <a:rPr lang="zh-CN" altLang="en-US" sz="1800" b="1" dirty="0"/>
              <a:t>、</a:t>
            </a:r>
            <a:r>
              <a:rPr lang="en-US" altLang="zh-CN" sz="1800" b="1" dirty="0" err="1"/>
              <a:t>MiB</a:t>
            </a:r>
            <a:r>
              <a:rPr lang="en-US" altLang="zh-CN" sz="1800" b="1" dirty="0"/>
              <a:t>=2</a:t>
            </a:r>
            <a:r>
              <a:rPr lang="en-US" altLang="zh-CN" sz="1800" b="1" baseline="30000" dirty="0"/>
              <a:t>20</a:t>
            </a:r>
            <a:r>
              <a:rPr lang="en-US" altLang="zh-CN" sz="1800" b="1" dirty="0"/>
              <a:t>B</a:t>
            </a:r>
            <a:r>
              <a:rPr lang="zh-CN" altLang="en-US" sz="1800" b="1" dirty="0"/>
              <a:t>、</a:t>
            </a:r>
            <a:r>
              <a:rPr lang="en-US" altLang="zh-CN" sz="1800" b="1" dirty="0" err="1"/>
              <a:t>GiB</a:t>
            </a:r>
            <a:r>
              <a:rPr lang="en-US" altLang="zh-CN" sz="1800" b="1" dirty="0"/>
              <a:t>=2</a:t>
            </a:r>
            <a:r>
              <a:rPr lang="en-US" altLang="zh-CN" sz="1800" b="1" baseline="30000" dirty="0"/>
              <a:t>30</a:t>
            </a:r>
            <a:r>
              <a:rPr lang="en-US" altLang="zh-CN" sz="1800" b="1" dirty="0"/>
              <a:t>B</a:t>
            </a:r>
            <a:r>
              <a:rPr lang="zh-CN" altLang="en-US" sz="1800" b="1" dirty="0"/>
              <a:t>、</a:t>
            </a:r>
            <a:r>
              <a:rPr lang="en-US" altLang="zh-CN" sz="1800" b="1" dirty="0" err="1"/>
              <a:t>TiB</a:t>
            </a:r>
            <a:r>
              <a:rPr lang="en-US" altLang="zh-CN" sz="1800" b="1" dirty="0"/>
              <a:t>=2</a:t>
            </a:r>
            <a:r>
              <a:rPr lang="en-US" altLang="zh-CN" sz="1800" b="1" baseline="30000" dirty="0"/>
              <a:t>40</a:t>
            </a:r>
            <a:r>
              <a:rPr lang="en-US" altLang="zh-CN" sz="1800" b="1" dirty="0"/>
              <a:t>B</a:t>
            </a:r>
            <a:r>
              <a:rPr lang="zh-CN" altLang="en-US" sz="1800" b="1" dirty="0"/>
              <a:t>、</a:t>
            </a:r>
            <a:r>
              <a:rPr lang="en-US" altLang="zh-CN" sz="1800" b="1" dirty="0" err="1"/>
              <a:t>PiB</a:t>
            </a:r>
            <a:r>
              <a:rPr lang="en-US" altLang="zh-CN" sz="1800" b="1" dirty="0"/>
              <a:t>=2</a:t>
            </a:r>
            <a:r>
              <a:rPr lang="en-US" altLang="zh-CN" sz="1800" b="1" baseline="30000" dirty="0"/>
              <a:t>50</a:t>
            </a:r>
            <a:r>
              <a:rPr lang="en-US" altLang="zh-CN" sz="1800" b="1" dirty="0"/>
              <a:t>B</a:t>
            </a:r>
            <a:r>
              <a:rPr lang="zh-CN" altLang="en-US" sz="1800" b="1" dirty="0"/>
              <a:t>。</a:t>
            </a:r>
            <a:endParaRPr lang="en-US" altLang="zh-CN" sz="1800" b="1" dirty="0"/>
          </a:p>
          <a:p>
            <a:pPr lvl="2"/>
            <a:endParaRPr lang="en-US" altLang="zh-CN" sz="1800" b="1" dirty="0"/>
          </a:p>
          <a:p>
            <a:pPr lvl="2"/>
            <a:r>
              <a:rPr lang="en-US" altLang="zh-CN" sz="1800" b="1" dirty="0"/>
              <a:t>KB=10</a:t>
            </a:r>
            <a:r>
              <a:rPr lang="en-US" altLang="zh-CN" sz="1800" b="1" baseline="30000" dirty="0"/>
              <a:t>3</a:t>
            </a:r>
            <a:r>
              <a:rPr lang="en-US" altLang="zh-CN" sz="1800" b="1" dirty="0"/>
              <a:t>B</a:t>
            </a:r>
            <a:r>
              <a:rPr lang="zh-CN" altLang="en-US" sz="1800" b="1" dirty="0"/>
              <a:t>、</a:t>
            </a:r>
            <a:r>
              <a:rPr lang="en-US" altLang="zh-CN" sz="1800" b="1" dirty="0"/>
              <a:t>MB=10</a:t>
            </a:r>
            <a:r>
              <a:rPr lang="en-US" altLang="zh-CN" sz="1800" b="1" baseline="30000" dirty="0"/>
              <a:t>6</a:t>
            </a:r>
            <a:r>
              <a:rPr lang="en-US" altLang="zh-CN" sz="1800" b="1" dirty="0"/>
              <a:t>B</a:t>
            </a:r>
            <a:r>
              <a:rPr lang="zh-CN" altLang="en-US" sz="1800" b="1" dirty="0"/>
              <a:t>、</a:t>
            </a:r>
            <a:r>
              <a:rPr lang="en-US" altLang="zh-CN" sz="1800" b="1" dirty="0"/>
              <a:t>GB=10</a:t>
            </a:r>
            <a:r>
              <a:rPr lang="en-US" altLang="zh-CN" sz="1800" b="1" baseline="30000" dirty="0"/>
              <a:t>9</a:t>
            </a:r>
            <a:r>
              <a:rPr lang="en-US" altLang="zh-CN" sz="1800" b="1" dirty="0"/>
              <a:t>B</a:t>
            </a:r>
            <a:r>
              <a:rPr lang="zh-CN" altLang="en-US" sz="1800" b="1" dirty="0"/>
              <a:t>、</a:t>
            </a:r>
            <a:r>
              <a:rPr lang="en-US" altLang="zh-CN" sz="1800" b="1" dirty="0"/>
              <a:t>TB=10</a:t>
            </a:r>
            <a:r>
              <a:rPr lang="en-US" altLang="zh-CN" sz="1800" b="1" baseline="30000" dirty="0"/>
              <a:t>12</a:t>
            </a:r>
            <a:r>
              <a:rPr lang="en-US" altLang="zh-CN" sz="1800" b="1" dirty="0"/>
              <a:t>B</a:t>
            </a:r>
            <a:r>
              <a:rPr lang="zh-CN" altLang="en-US" sz="1800" b="1" dirty="0"/>
              <a:t>、</a:t>
            </a:r>
            <a:r>
              <a:rPr lang="en-US" altLang="zh-CN" sz="1800" b="1" dirty="0"/>
              <a:t>PB=10</a:t>
            </a:r>
            <a:r>
              <a:rPr lang="en-US" altLang="zh-CN" sz="1800" b="1" baseline="30000" dirty="0"/>
              <a:t>15</a:t>
            </a:r>
            <a:r>
              <a:rPr lang="en-US" altLang="zh-CN" sz="1800" b="1" dirty="0"/>
              <a:t>B</a:t>
            </a:r>
            <a:r>
              <a:rPr lang="zh-CN" altLang="en-US" sz="1800" b="1" dirty="0"/>
              <a:t>。</a:t>
            </a:r>
            <a:endParaRPr lang="en-US" altLang="zh-CN" sz="1800" b="1" dirty="0"/>
          </a:p>
          <a:p>
            <a:pPr lvl="2"/>
            <a:endParaRPr lang="en-US" altLang="zh-CN" sz="1800" b="1" dirty="0"/>
          </a:p>
          <a:p>
            <a:pPr lvl="3"/>
            <a:r>
              <a:rPr lang="en-US" altLang="zh-CN" sz="1400" b="1" dirty="0"/>
              <a:t>KB/KiB=1000/1024=</a:t>
            </a:r>
            <a:r>
              <a:rPr lang="en-US" altLang="zh-CN" sz="1400" b="1" dirty="0">
                <a:solidFill>
                  <a:srgbClr val="FF0000"/>
                </a:solidFill>
              </a:rPr>
              <a:t>0.97</a:t>
            </a:r>
          </a:p>
          <a:p>
            <a:pPr lvl="3"/>
            <a:r>
              <a:rPr lang="en-US" altLang="zh-CN" sz="1400" b="1" dirty="0"/>
              <a:t>MB/</a:t>
            </a:r>
            <a:r>
              <a:rPr lang="en-US" altLang="zh-CN" sz="1400" b="1" dirty="0" err="1"/>
              <a:t>MiB</a:t>
            </a:r>
            <a:r>
              <a:rPr lang="en-US" altLang="zh-CN" sz="1400" b="1" dirty="0"/>
              <a:t>=1000000/1,048,576=</a:t>
            </a:r>
            <a:r>
              <a:rPr lang="en-US" altLang="zh-CN" sz="1400" b="1" dirty="0">
                <a:solidFill>
                  <a:srgbClr val="FF0000"/>
                </a:solidFill>
              </a:rPr>
              <a:t>0.95</a:t>
            </a:r>
          </a:p>
          <a:p>
            <a:pPr lvl="3"/>
            <a:r>
              <a:rPr lang="en-US" altLang="zh-CN" sz="1400" b="1" dirty="0"/>
              <a:t>GB/</a:t>
            </a:r>
            <a:r>
              <a:rPr lang="en-US" altLang="zh-CN" sz="1400" b="1" dirty="0" err="1"/>
              <a:t>GiB</a:t>
            </a:r>
            <a:r>
              <a:rPr lang="en-US" altLang="zh-CN" sz="1400" b="1" dirty="0"/>
              <a:t>=1000000000/1,073,741,824=</a:t>
            </a:r>
            <a:r>
              <a:rPr lang="en-US" altLang="zh-CN" sz="1400" b="1" dirty="0">
                <a:solidFill>
                  <a:srgbClr val="FF0000"/>
                </a:solidFill>
              </a:rPr>
              <a:t>0.93</a:t>
            </a:r>
          </a:p>
          <a:p>
            <a:pPr lvl="3"/>
            <a:r>
              <a:rPr lang="en-US" altLang="zh-CN" sz="1400" b="1" dirty="0"/>
              <a:t>TB/</a:t>
            </a:r>
            <a:r>
              <a:rPr lang="en-US" altLang="zh-CN" sz="1400" b="1" dirty="0" err="1"/>
              <a:t>TiB</a:t>
            </a:r>
            <a:r>
              <a:rPr lang="en-US" altLang="zh-CN" sz="1400" b="1" dirty="0"/>
              <a:t>=1000000000000/(1024x1024x1024x1024)=</a:t>
            </a:r>
            <a:r>
              <a:rPr lang="en-US" altLang="zh-CN" sz="1400" b="1" dirty="0">
                <a:solidFill>
                  <a:srgbClr val="FF0000"/>
                </a:solidFill>
              </a:rPr>
              <a:t>0.91</a:t>
            </a:r>
          </a:p>
          <a:p>
            <a:pPr lvl="3"/>
            <a:r>
              <a:rPr lang="en-US" altLang="zh-CN" sz="1400" b="1" dirty="0"/>
              <a:t>PB/</a:t>
            </a:r>
            <a:r>
              <a:rPr lang="en-US" altLang="zh-CN" sz="1400" b="1" dirty="0" err="1"/>
              <a:t>PiB</a:t>
            </a:r>
            <a:r>
              <a:rPr lang="en-US" altLang="zh-CN" sz="1400" b="1" dirty="0"/>
              <a:t>=1000000000000000/(1024x1024x1024x1024x1024)=</a:t>
            </a:r>
            <a:r>
              <a:rPr lang="en-US" altLang="zh-CN" sz="1400" b="1" dirty="0">
                <a:solidFill>
                  <a:srgbClr val="FF0000"/>
                </a:solidFill>
              </a:rPr>
              <a:t>0.88</a:t>
            </a:r>
          </a:p>
          <a:p>
            <a:pPr lvl="2"/>
            <a:endParaRPr lang="en-US" altLang="zh-CN" sz="1800" b="1" dirty="0"/>
          </a:p>
          <a:p>
            <a:pPr lvl="2"/>
            <a:endParaRPr lang="en-US" altLang="zh-CN" sz="1800" b="1" dirty="0"/>
          </a:p>
          <a:p>
            <a:pPr lvl="2"/>
            <a:endParaRPr lang="en-US" altLang="zh-CN" sz="1800" b="1" dirty="0"/>
          </a:p>
          <a:p>
            <a:pPr lvl="2"/>
            <a:endParaRPr lang="zh-CN" altLang="en-US" sz="1000" b="1" dirty="0"/>
          </a:p>
          <a:p>
            <a:pPr lvl="2" eaLnBrk="1" hangingPunct="1"/>
            <a:endParaRPr lang="en-US" altLang="zh-CN" b="1" dirty="0"/>
          </a:p>
        </p:txBody>
      </p:sp>
    </p:spTree>
    <p:extLst>
      <p:ext uri="{BB962C8B-B14F-4D97-AF65-F5344CB8AC3E}">
        <p14:creationId xmlns:p14="http://schemas.microsoft.com/office/powerpoint/2010/main" val="674683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6048375"/>
          </a:xfrm>
        </p:spPr>
        <p:txBody>
          <a:bodyPr rtlCol="0">
            <a:normAutofit/>
          </a:bodyPr>
          <a:lstStyle/>
          <a:p>
            <a:pPr eaLnBrk="1" fontAlgn="auto" hangingPunct="1">
              <a:spcAft>
                <a:spcPts val="0"/>
              </a:spcAft>
              <a:defRPr/>
            </a:pPr>
            <a:r>
              <a:rPr lang="en-US" altLang="zh-CN" b="1" dirty="0">
                <a:ea typeface="黑体" pitchFamily="49" charset="-122"/>
              </a:rPr>
              <a:t>1.4.2  </a:t>
            </a:r>
            <a:r>
              <a:rPr lang="zh-CN" altLang="en-US" b="1" dirty="0">
                <a:ea typeface="黑体" pitchFamily="49" charset="-122"/>
              </a:rPr>
              <a:t>与时间有关的性能指标</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en-US" altLang="zh-CN" sz="2000" b="1" dirty="0"/>
              <a:t>1</a:t>
            </a:r>
            <a:r>
              <a:rPr lang="zh-CN" altLang="en-US" sz="2000" b="1" dirty="0"/>
              <a:t>、时钟周期</a:t>
            </a:r>
            <a:endParaRPr lang="en-US" altLang="zh-CN" sz="2000" b="1" dirty="0"/>
          </a:p>
          <a:p>
            <a:pPr lvl="2" eaLnBrk="1" fontAlgn="auto" hangingPunct="1">
              <a:spcAft>
                <a:spcPts val="0"/>
              </a:spcAft>
              <a:defRPr/>
            </a:pPr>
            <a:r>
              <a:rPr lang="zh-CN" altLang="en-US" sz="1600" b="1" dirty="0"/>
              <a:t>时钟周期是计算机中最基本、最小的时间单位。</a:t>
            </a:r>
            <a:endParaRPr lang="en-US" altLang="zh-CN" sz="1600" b="1" dirty="0"/>
          </a:p>
          <a:p>
            <a:pPr lvl="2" eaLnBrk="1" fontAlgn="auto" hangingPunct="1">
              <a:spcAft>
                <a:spcPts val="0"/>
              </a:spcAft>
              <a:defRPr/>
            </a:pPr>
            <a:endParaRPr lang="en-US" altLang="zh-CN" sz="1600" b="1" dirty="0"/>
          </a:p>
          <a:p>
            <a:pPr lvl="2" eaLnBrk="1" fontAlgn="auto" hangingPunct="1">
              <a:spcAft>
                <a:spcPts val="0"/>
              </a:spcAft>
              <a:defRPr/>
            </a:pPr>
            <a:r>
              <a:rPr lang="zh-CN" altLang="en-US" sz="1600" b="1" dirty="0"/>
              <a:t>时钟周期是主频的倒数，也称为节拍周期或</a:t>
            </a:r>
            <a:r>
              <a:rPr lang="en-US" altLang="zh-CN" sz="1600" b="1" dirty="0"/>
              <a:t>T</a:t>
            </a:r>
            <a:r>
              <a:rPr lang="zh-CN" altLang="en-US" sz="1600" b="1" dirty="0"/>
              <a:t>周期。</a:t>
            </a:r>
            <a:endParaRPr lang="en-US" altLang="zh-CN" sz="1600" b="1" dirty="0"/>
          </a:p>
          <a:p>
            <a:pPr lvl="2" eaLnBrk="1" fontAlgn="auto" hangingPunct="1">
              <a:spcAft>
                <a:spcPts val="0"/>
              </a:spcAft>
              <a:defRPr/>
            </a:pPr>
            <a:endParaRPr lang="en-US" altLang="zh-CN" sz="1600" b="1" dirty="0"/>
          </a:p>
          <a:p>
            <a:pPr lvl="2" eaLnBrk="1" fontAlgn="auto" hangingPunct="1">
              <a:spcAft>
                <a:spcPts val="0"/>
              </a:spcAft>
              <a:defRPr/>
            </a:pPr>
            <a:r>
              <a:rPr lang="zh-CN" altLang="en-US" sz="1600" b="1" dirty="0"/>
              <a:t>例如，主频</a:t>
            </a:r>
            <a:r>
              <a:rPr lang="en-US" altLang="zh-CN" sz="1600" b="1" dirty="0"/>
              <a:t>=1GHz</a:t>
            </a:r>
            <a:r>
              <a:rPr lang="zh-CN" altLang="en-US" sz="1600" b="1" dirty="0"/>
              <a:t>，时钟周期</a:t>
            </a:r>
            <a:r>
              <a:rPr lang="en-US" altLang="zh-CN" sz="1600" b="1" dirty="0"/>
              <a:t>=1ns</a:t>
            </a:r>
            <a:r>
              <a:rPr lang="zh-CN" altLang="en-US" sz="1600" b="1" dirty="0"/>
              <a:t>。</a:t>
            </a:r>
            <a:endParaRPr lang="en-US" altLang="zh-CN" sz="1600" b="1" dirty="0"/>
          </a:p>
          <a:p>
            <a:pPr lvl="2" eaLnBrk="1" fontAlgn="auto" hangingPunct="1">
              <a:spcAft>
                <a:spcPts val="0"/>
              </a:spcAft>
              <a:defRPr/>
            </a:pPr>
            <a:endParaRPr lang="en-US" altLang="zh-CN" sz="1400" b="1" dirty="0"/>
          </a:p>
          <a:p>
            <a:pPr lvl="1" eaLnBrk="1" fontAlgn="auto" hangingPunct="1">
              <a:spcAft>
                <a:spcPts val="0"/>
              </a:spcAft>
              <a:defRPr/>
            </a:pPr>
            <a:r>
              <a:rPr lang="en-US" altLang="zh-CN" sz="2000" b="1" dirty="0"/>
              <a:t>2</a:t>
            </a:r>
            <a:r>
              <a:rPr lang="zh-CN" altLang="en-US" sz="2000" b="1" dirty="0"/>
              <a:t>、</a:t>
            </a:r>
            <a:r>
              <a:rPr lang="en-US" altLang="zh-CN" sz="2000" b="1" dirty="0"/>
              <a:t>CPI</a:t>
            </a:r>
          </a:p>
          <a:p>
            <a:pPr lvl="2" eaLnBrk="1" fontAlgn="auto" hangingPunct="1">
              <a:spcAft>
                <a:spcPts val="0"/>
              </a:spcAft>
              <a:defRPr/>
            </a:pPr>
            <a:r>
              <a:rPr lang="en-US" altLang="zh-CN" sz="1400" b="1" dirty="0"/>
              <a:t>CPI</a:t>
            </a:r>
            <a:r>
              <a:rPr lang="zh-CN" altLang="en-US" sz="1400" b="1" dirty="0"/>
              <a:t>（</a:t>
            </a:r>
            <a:r>
              <a:rPr lang="en-US" altLang="zh-CN" sz="1400" b="1" dirty="0"/>
              <a:t>Clock Cycles Per Instruction</a:t>
            </a:r>
            <a:r>
              <a:rPr lang="zh-CN" altLang="en-US" sz="1400" b="1" dirty="0"/>
              <a:t>）是指执行每条指令所需要的平均时钟周期数。</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假设程序中包含的总指令条数为</a:t>
            </a:r>
            <a:r>
              <a:rPr lang="en-US" altLang="zh-CN" sz="1400" b="1" dirty="0"/>
              <a:t>IC</a:t>
            </a:r>
            <a:r>
              <a:rPr lang="zh-CN" altLang="en-US" sz="1400" b="1" dirty="0"/>
              <a:t>，程序执行所需的时钟周期数为</a:t>
            </a:r>
            <a:r>
              <a:rPr lang="en-US" altLang="zh-CN" sz="1400" b="1" dirty="0"/>
              <a:t>m</a:t>
            </a:r>
            <a:r>
              <a:rPr lang="zh-CN" altLang="en-US" sz="1400" b="1" dirty="0"/>
              <a:t>，则：</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假设程序中有</a:t>
            </a:r>
            <a:r>
              <a:rPr lang="en-US" altLang="zh-CN" sz="1400" b="1" dirty="0"/>
              <a:t>n</a:t>
            </a:r>
            <a:r>
              <a:rPr lang="zh-CN" altLang="en-US" sz="1400" b="1" dirty="0"/>
              <a:t>类指令，第</a:t>
            </a:r>
            <a:r>
              <a:rPr lang="en-US" altLang="zh-CN" sz="1400" b="1" dirty="0" err="1"/>
              <a:t>i</a:t>
            </a:r>
            <a:r>
              <a:rPr lang="zh-CN" altLang="en-US" sz="1400" b="1" dirty="0"/>
              <a:t>类指令的使用频率为</a:t>
            </a:r>
            <a:r>
              <a:rPr lang="en-US" altLang="zh-CN" sz="1400" b="1" dirty="0"/>
              <a:t>P</a:t>
            </a:r>
            <a:r>
              <a:rPr lang="en-US" altLang="zh-CN" sz="1400" b="1" baseline="-25000" dirty="0"/>
              <a:t>i</a:t>
            </a:r>
            <a:r>
              <a:rPr lang="zh-CN" altLang="en-US" sz="1400" b="1" dirty="0"/>
              <a:t>，第</a:t>
            </a:r>
            <a:r>
              <a:rPr lang="en-US" altLang="zh-CN" sz="1400" b="1" dirty="0" err="1"/>
              <a:t>i</a:t>
            </a:r>
            <a:r>
              <a:rPr lang="zh-CN" altLang="en-US" sz="1400" b="1" dirty="0"/>
              <a:t>类指令的</a:t>
            </a:r>
            <a:r>
              <a:rPr lang="en-US" altLang="zh-CN" sz="1400" b="1" dirty="0"/>
              <a:t>CPI</a:t>
            </a:r>
            <a:r>
              <a:rPr lang="zh-CN" altLang="en-US" sz="1400" b="1" dirty="0"/>
              <a:t>为</a:t>
            </a:r>
            <a:r>
              <a:rPr lang="en-US" altLang="zh-CN" sz="1400" b="1" dirty="0" err="1"/>
              <a:t>CPI</a:t>
            </a:r>
            <a:r>
              <a:rPr lang="en-US" altLang="zh-CN" sz="1400" b="1" baseline="-25000" dirty="0" err="1"/>
              <a:t>i</a:t>
            </a:r>
            <a:r>
              <a:rPr lang="zh-CN" altLang="en-US" sz="1400" b="1" dirty="0"/>
              <a:t>，第</a:t>
            </a:r>
            <a:r>
              <a:rPr lang="en-US" altLang="zh-CN" sz="1400" b="1" dirty="0" err="1"/>
              <a:t>i</a:t>
            </a:r>
            <a:r>
              <a:rPr lang="zh-CN" altLang="en-US" sz="1400" b="1" dirty="0"/>
              <a:t>类指令的条数为</a:t>
            </a:r>
            <a:r>
              <a:rPr lang="en-US" altLang="zh-CN" sz="1400" b="1" dirty="0" err="1"/>
              <a:t>IC</a:t>
            </a:r>
            <a:r>
              <a:rPr lang="en-US" altLang="zh-CN" sz="1400" b="1" baseline="-25000" dirty="0" err="1"/>
              <a:t>i</a:t>
            </a:r>
            <a:r>
              <a:rPr lang="zh-CN" altLang="en-US" sz="1400" b="1" dirty="0"/>
              <a:t>，则：</a:t>
            </a:r>
            <a:endParaRPr lang="en-US" altLang="zh-CN" sz="1400" b="1" dirty="0"/>
          </a:p>
          <a:p>
            <a:pPr lvl="2" eaLnBrk="1" fontAlgn="auto" hangingPunct="1">
              <a:spcAft>
                <a:spcPts val="0"/>
              </a:spcAft>
              <a:defRPr/>
            </a:pPr>
            <a:endParaRPr lang="en-US" altLang="zh-CN" sz="14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0042D50-1716-452F-924B-E555888FDE12}"/>
                  </a:ext>
                </a:extLst>
              </p:cNvPr>
              <p:cNvSpPr txBox="1"/>
              <p:nvPr/>
            </p:nvSpPr>
            <p:spPr>
              <a:xfrm>
                <a:off x="3203848" y="5422215"/>
                <a:ext cx="3698961" cy="671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pt-BR" altLang="zh-CN" sz="1600" b="1" i="1" smtClean="0">
                          <a:latin typeface="Cambria Math" panose="02040503050406030204" pitchFamily="18" charset="0"/>
                        </a:rPr>
                        <m:t>=</m:t>
                      </m:r>
                      <m:nary>
                        <m:naryPr>
                          <m:chr m:val="∑"/>
                          <m:ctrlPr>
                            <a:rPr lang="pt-BR" altLang="zh-CN" sz="1600" b="1" i="1" smtClean="0">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𝒏</m:t>
                          </m:r>
                        </m:sup>
                        <m:e>
                          <m:d>
                            <m:dPr>
                              <m:ctrlPr>
                                <a:rPr lang="pt-BR" altLang="zh-CN" sz="1600" b="1" i="1" smtClean="0">
                                  <a:latin typeface="Cambria Math" panose="02040503050406030204" pitchFamily="18" charset="0"/>
                                </a:rPr>
                              </m:ctrlPr>
                            </m:dPr>
                            <m:e>
                              <m:sSub>
                                <m:sSubPr>
                                  <m:ctrlPr>
                                    <a:rPr lang="pt-BR" altLang="zh-CN" sz="1600" b="1" i="1" smtClean="0">
                                      <a:latin typeface="Cambria Math" panose="02040503050406030204" pitchFamily="18" charset="0"/>
                                    </a:rPr>
                                  </m:ctrlPr>
                                </m:sSubPr>
                                <m:e>
                                  <m:r>
                                    <a:rPr lang="en-US" altLang="zh-CN" sz="1600" b="1" i="1" smtClean="0">
                                      <a:latin typeface="Cambria Math" panose="02040503050406030204" pitchFamily="18" charset="0"/>
                                    </a:rPr>
                                    <m:t>𝑪𝑷𝑰</m:t>
                                  </m:r>
                                </m:e>
                                <m:sub>
                                  <m:r>
                                    <a:rPr lang="en-US" altLang="zh-CN" sz="1600" b="1" i="1" smtClean="0">
                                      <a:latin typeface="Cambria Math" panose="02040503050406030204" pitchFamily="18" charset="0"/>
                                    </a:rPr>
                                    <m:t>𝒊</m:t>
                                  </m:r>
                                </m:sub>
                              </m:sSub>
                              <m:func>
                                <m:funcPr>
                                  <m:ctrlPr>
                                    <a:rPr lang="pt-BR" altLang="zh-CN" sz="1600" b="1" i="1" smtClean="0">
                                      <a:latin typeface="Cambria Math" panose="02040503050406030204" pitchFamily="18" charset="0"/>
                                    </a:rPr>
                                  </m:ctrlPr>
                                </m:funcPr>
                                <m:fName>
                                  <m:r>
                                    <a:rPr lang="pt-BR" altLang="zh-CN" sz="1600" b="1" i="1" smtClean="0">
                                      <a:latin typeface="Cambria Math" panose="02040503050406030204" pitchFamily="18" charset="0"/>
                                      <a:ea typeface="Cambria Math" panose="02040503050406030204" pitchFamily="18" charset="0"/>
                                    </a:rPr>
                                    <m:t>×</m:t>
                                  </m:r>
                                </m:fName>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𝑷</m:t>
                                      </m:r>
                                    </m:e>
                                    <m:sub>
                                      <m:r>
                                        <a:rPr lang="en-US" altLang="zh-CN" sz="1600" b="1" i="1">
                                          <a:latin typeface="Cambria Math" panose="02040503050406030204" pitchFamily="18" charset="0"/>
                                        </a:rPr>
                                        <m:t>𝒊</m:t>
                                      </m:r>
                                    </m:sub>
                                  </m:sSub>
                                </m:e>
                              </m:func>
                            </m:e>
                          </m:d>
                          <m:r>
                            <a:rPr lang="en-US" altLang="zh-CN" sz="1600" b="1" i="1" smtClean="0">
                              <a:latin typeface="Cambria Math" panose="02040503050406030204" pitchFamily="18" charset="0"/>
                            </a:rPr>
                            <m:t>=</m:t>
                          </m:r>
                          <m:nary>
                            <m:naryPr>
                              <m:chr m:val="∑"/>
                              <m:ctrlPr>
                                <a:rPr lang="pt-BR" altLang="zh-CN" sz="1600" b="1" i="1">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a:latin typeface="Cambria Math" panose="02040503050406030204" pitchFamily="18" charset="0"/>
                                </a:rPr>
                                <m:t>=</m:t>
                              </m:r>
                              <m:r>
                                <a:rPr lang="pt-BR" altLang="zh-CN" sz="1600" b="1" i="1">
                                  <a:latin typeface="Cambria Math" panose="02040503050406030204" pitchFamily="18" charset="0"/>
                                </a:rPr>
                                <m:t>𝟏</m:t>
                              </m:r>
                            </m:sub>
                            <m:sup>
                              <m:r>
                                <a:rPr lang="en-US" altLang="zh-CN" sz="1600" b="1" i="1">
                                  <a:latin typeface="Cambria Math" panose="02040503050406030204" pitchFamily="18" charset="0"/>
                                </a:rPr>
                                <m:t>𝒏</m:t>
                              </m:r>
                            </m:sup>
                            <m:e>
                              <m:d>
                                <m:dPr>
                                  <m:ctrlPr>
                                    <a:rPr lang="pt-BR" altLang="zh-CN" sz="1600" b="1" i="1">
                                      <a:latin typeface="Cambria Math" panose="02040503050406030204" pitchFamily="18" charset="0"/>
                                    </a:rPr>
                                  </m:ctrlPr>
                                </m:dPr>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𝑪𝑷𝑰</m:t>
                                      </m:r>
                                    </m:e>
                                    <m:sub>
                                      <m:r>
                                        <a:rPr lang="en-US" altLang="zh-CN" sz="1600" b="1" i="1">
                                          <a:latin typeface="Cambria Math" panose="02040503050406030204" pitchFamily="18" charset="0"/>
                                        </a:rPr>
                                        <m:t>𝒊</m:t>
                                      </m:r>
                                    </m:sub>
                                  </m:sSub>
                                  <m:r>
                                    <a:rPr lang="en-US" altLang="zh-CN" sz="1600" b="1" i="1" smtClean="0">
                                      <a:latin typeface="Cambria Math" panose="02040503050406030204" pitchFamily="18" charset="0"/>
                                      <a:ea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𝒊</m:t>
                                      </m:r>
                                    </m:num>
                                    <m:den>
                                      <m:r>
                                        <a:rPr lang="en-US" altLang="zh-CN" sz="1600" b="1" i="1" smtClean="0">
                                          <a:latin typeface="Cambria Math" panose="02040503050406030204" pitchFamily="18" charset="0"/>
                                        </a:rPr>
                                        <m:t>𝑰𝑪</m:t>
                                      </m:r>
                                    </m:den>
                                  </m:f>
                                </m:e>
                              </m:d>
                            </m:e>
                          </m:nary>
                        </m:e>
                      </m:nary>
                    </m:oMath>
                  </m:oMathPara>
                </a14:m>
                <a:endParaRPr lang="zh-CN" altLang="en-US" sz="1600" b="1" i="1" dirty="0"/>
              </a:p>
            </p:txBody>
          </p:sp>
        </mc:Choice>
        <mc:Fallback xmlns="">
          <p:sp>
            <p:nvSpPr>
              <p:cNvPr id="4" name="文本框 3">
                <a:extLst>
                  <a:ext uri="{FF2B5EF4-FFF2-40B4-BE49-F238E27FC236}">
                    <a16:creationId xmlns:a16="http://schemas.microsoft.com/office/drawing/2014/main" id="{50042D50-1716-452F-924B-E555888FDE12}"/>
                  </a:ext>
                </a:extLst>
              </p:cNvPr>
              <p:cNvSpPr txBox="1">
                <a:spLocks noRot="1" noChangeAspect="1" noMove="1" noResize="1" noEditPoints="1" noAdjustHandles="1" noChangeArrowheads="1" noChangeShapeType="1" noTextEdit="1"/>
              </p:cNvSpPr>
              <p:nvPr/>
            </p:nvSpPr>
            <p:spPr>
              <a:xfrm>
                <a:off x="3203848" y="5422215"/>
                <a:ext cx="3698961" cy="67108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83CEC37-7DAA-4A0C-8B56-0046E66CB1CC}"/>
                  </a:ext>
                </a:extLst>
              </p:cNvPr>
              <p:cNvSpPr txBox="1"/>
              <p:nvPr/>
            </p:nvSpPr>
            <p:spPr>
              <a:xfrm>
                <a:off x="3419872" y="4581128"/>
                <a:ext cx="891462" cy="425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𝒎</m:t>
                          </m:r>
                        </m:num>
                        <m:den>
                          <m:r>
                            <a:rPr lang="en-US" altLang="zh-CN" sz="1600" b="1" i="1" dirty="0" smtClean="0">
                              <a:latin typeface="Cambria Math" panose="02040503050406030204" pitchFamily="18" charset="0"/>
                            </a:rPr>
                            <m:t>𝑰𝑪</m:t>
                          </m:r>
                        </m:den>
                      </m:f>
                    </m:oMath>
                  </m:oMathPara>
                </a14:m>
                <a:endParaRPr lang="zh-CN" altLang="en-US" sz="1600" b="1" i="1" dirty="0"/>
              </a:p>
            </p:txBody>
          </p:sp>
        </mc:Choice>
        <mc:Fallback>
          <p:sp>
            <p:nvSpPr>
              <p:cNvPr id="5" name="文本框 4">
                <a:extLst>
                  <a:ext uri="{FF2B5EF4-FFF2-40B4-BE49-F238E27FC236}">
                    <a16:creationId xmlns:a16="http://schemas.microsoft.com/office/drawing/2014/main" id="{583CEC37-7DAA-4A0C-8B56-0046E66CB1CC}"/>
                  </a:ext>
                </a:extLst>
              </p:cNvPr>
              <p:cNvSpPr txBox="1">
                <a:spLocks noRot="1" noChangeAspect="1" noMove="1" noResize="1" noEditPoints="1" noAdjustHandles="1" noChangeArrowheads="1" noChangeShapeType="1" noTextEdit="1"/>
              </p:cNvSpPr>
              <p:nvPr/>
            </p:nvSpPr>
            <p:spPr>
              <a:xfrm>
                <a:off x="3419872" y="4581128"/>
                <a:ext cx="891462" cy="425245"/>
              </a:xfrm>
              <a:prstGeom prst="rect">
                <a:avLst/>
              </a:prstGeom>
              <a:blipFill>
                <a:blip r:embed="rId3"/>
                <a:stretch>
                  <a:fillRect l="-4795" r="-4795" b="-1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558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457200" y="476672"/>
            <a:ext cx="8229600" cy="4525963"/>
          </a:xfrm>
        </p:spPr>
        <p:txBody>
          <a:bodyPr/>
          <a:lstStyle/>
          <a:p>
            <a:pPr lvl="1"/>
            <a:r>
              <a:rPr lang="en-US" altLang="zh-CN" sz="2000" b="1" dirty="0"/>
              <a:t>3</a:t>
            </a:r>
            <a:r>
              <a:rPr lang="zh-CN" altLang="en-US" sz="2000" b="1" dirty="0"/>
              <a:t>、</a:t>
            </a:r>
            <a:r>
              <a:rPr lang="en-US" altLang="zh-CN" sz="2000" b="1" dirty="0"/>
              <a:t>CPU</a:t>
            </a:r>
            <a:r>
              <a:rPr lang="zh-CN" altLang="en-US" sz="2000" b="1" dirty="0"/>
              <a:t>时间</a:t>
            </a:r>
            <a:endParaRPr lang="en-US" altLang="zh-CN" sz="2000" b="1" dirty="0"/>
          </a:p>
          <a:p>
            <a:pPr lvl="2"/>
            <a:endParaRPr lang="en-US" altLang="zh-CN" sz="2000" b="1" dirty="0"/>
          </a:p>
          <a:p>
            <a:pPr lvl="2"/>
            <a:r>
              <a:rPr lang="zh-CN" altLang="en-US" sz="1600" b="1" dirty="0"/>
              <a:t>假设某段程序执行所需的时钟周期数为</a:t>
            </a:r>
            <a:r>
              <a:rPr lang="en-US" altLang="zh-CN" sz="1600" b="1" dirty="0"/>
              <a:t>m</a:t>
            </a:r>
            <a:r>
              <a:rPr lang="zh-CN" altLang="en-US" sz="1600" b="1" dirty="0"/>
              <a:t>，时钟周期为</a:t>
            </a:r>
            <a:r>
              <a:rPr lang="en-US" altLang="zh-CN" sz="1600" b="1" dirty="0"/>
              <a:t>T</a:t>
            </a:r>
            <a:r>
              <a:rPr lang="zh-CN" altLang="en-US" sz="1600" b="1" dirty="0"/>
              <a:t>，时钟频率为</a:t>
            </a:r>
            <a:r>
              <a:rPr lang="en-US" altLang="zh-CN" sz="1600" b="1" dirty="0"/>
              <a:t>f</a:t>
            </a:r>
            <a:r>
              <a:rPr lang="zh-CN" altLang="en-US" sz="1600" b="1" dirty="0"/>
              <a:t>，则该段程序的</a:t>
            </a:r>
            <a:r>
              <a:rPr lang="en-US" altLang="zh-CN" sz="1600" b="1" dirty="0"/>
              <a:t>CPU</a:t>
            </a:r>
            <a:r>
              <a:rPr lang="zh-CN" altLang="en-US" sz="1600" b="1" dirty="0"/>
              <a:t>时间</a:t>
            </a:r>
            <a:r>
              <a:rPr lang="en-US" altLang="zh-CN" sz="1600" b="1" dirty="0"/>
              <a:t>T</a:t>
            </a:r>
            <a:r>
              <a:rPr lang="en-US" altLang="zh-CN" sz="1600" b="1" baseline="-25000" dirty="0"/>
              <a:t>CPU</a:t>
            </a:r>
            <a:r>
              <a:rPr lang="zh-CN" altLang="en-US" sz="1600" b="1" dirty="0"/>
              <a:t>为：</a:t>
            </a:r>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r>
              <a:rPr lang="en-US" altLang="zh-CN" sz="1600" b="1" dirty="0"/>
              <a:t>CPU</a:t>
            </a:r>
            <a:r>
              <a:rPr lang="zh-CN" altLang="en-US" sz="1600" b="1" dirty="0"/>
              <a:t>时间与以下</a:t>
            </a:r>
            <a:r>
              <a:rPr lang="en-US" altLang="zh-CN" sz="1600" b="1" dirty="0"/>
              <a:t>3</a:t>
            </a:r>
            <a:r>
              <a:rPr lang="zh-CN" altLang="en-US" sz="1600" b="1" dirty="0"/>
              <a:t>个因素紧密相关：</a:t>
            </a:r>
            <a:endParaRPr lang="en-US" altLang="zh-CN" sz="1800" b="1" dirty="0"/>
          </a:p>
          <a:p>
            <a:pPr marL="1714500" lvl="3" indent="-342900">
              <a:buFont typeface="+mj-ea"/>
              <a:buAutoNum type="circleNumDbPlain"/>
            </a:pPr>
            <a:r>
              <a:rPr lang="zh-CN" altLang="en-US" sz="1600" b="1" dirty="0"/>
              <a:t>时钟频率</a:t>
            </a:r>
            <a:r>
              <a:rPr lang="en-US" altLang="zh-CN" sz="1600" b="1" dirty="0"/>
              <a:t>f</a:t>
            </a:r>
            <a:r>
              <a:rPr lang="zh-CN" altLang="en-US" sz="1600" b="1" dirty="0"/>
              <a:t>（主频）：时钟频率越高，程序执行速度就越快。时钟频率取决于</a:t>
            </a:r>
            <a:r>
              <a:rPr lang="en-US" altLang="zh-CN" sz="1600" b="1" dirty="0"/>
              <a:t>CPU</a:t>
            </a:r>
            <a:r>
              <a:rPr lang="zh-CN" altLang="en-US" sz="1600" b="1" dirty="0"/>
              <a:t>的实现技术和工艺。</a:t>
            </a:r>
            <a:endParaRPr lang="en-US" altLang="zh-CN" sz="1600" b="1" dirty="0"/>
          </a:p>
          <a:p>
            <a:pPr marL="1714500" lvl="3" indent="-342900">
              <a:buFont typeface="+mj-ea"/>
              <a:buAutoNum type="circleNumDbPlain"/>
            </a:pPr>
            <a:endParaRPr lang="en-US" altLang="zh-CN" sz="1600" b="1" dirty="0"/>
          </a:p>
          <a:p>
            <a:pPr marL="1714500" lvl="3" indent="-342900">
              <a:buFont typeface="+mj-ea"/>
              <a:buAutoNum type="circleNumDbPlain"/>
            </a:pPr>
            <a:r>
              <a:rPr lang="en-US" altLang="zh-CN" sz="1600" b="1" dirty="0"/>
              <a:t>CPI</a:t>
            </a:r>
            <a:r>
              <a:rPr lang="zh-CN" altLang="en-US" sz="1600" b="1" dirty="0"/>
              <a:t>：</a:t>
            </a:r>
            <a:r>
              <a:rPr lang="en-US" altLang="zh-CN" sz="1600" b="1" dirty="0"/>
              <a:t>CPI</a:t>
            </a:r>
            <a:r>
              <a:rPr lang="zh-CN" altLang="en-US" sz="1600" b="1" dirty="0"/>
              <a:t>越小，程序执行速度就越快。</a:t>
            </a:r>
            <a:r>
              <a:rPr lang="en-US" altLang="zh-CN" sz="1600" b="1" dirty="0"/>
              <a:t>CPI</a:t>
            </a:r>
            <a:r>
              <a:rPr lang="zh-CN" altLang="en-US" sz="1600" b="1" dirty="0"/>
              <a:t>取决于计算机的实现技术和指令集结构。</a:t>
            </a:r>
            <a:endParaRPr lang="en-US" altLang="zh-CN" sz="1600" b="1" dirty="0"/>
          </a:p>
          <a:p>
            <a:pPr marL="1714500" lvl="3" indent="-342900">
              <a:buFont typeface="+mj-ea"/>
              <a:buAutoNum type="circleNumDbPlain"/>
            </a:pPr>
            <a:endParaRPr lang="en-US" altLang="zh-CN" sz="1600" b="1" dirty="0"/>
          </a:p>
          <a:p>
            <a:pPr marL="1714500" lvl="3" indent="-342900">
              <a:buFont typeface="+mj-ea"/>
              <a:buAutoNum type="circleNumDbPlain"/>
            </a:pPr>
            <a:r>
              <a:rPr lang="zh-CN" altLang="en-US" sz="1600" b="1" dirty="0"/>
              <a:t>指令条数</a:t>
            </a:r>
            <a:r>
              <a:rPr lang="en-US" altLang="zh-CN" sz="1600" b="1" dirty="0"/>
              <a:t>IC</a:t>
            </a:r>
            <a:r>
              <a:rPr lang="zh-CN" altLang="en-US" sz="1600" b="1" dirty="0"/>
              <a:t>：当</a:t>
            </a:r>
            <a:r>
              <a:rPr lang="en-US" altLang="zh-CN" sz="1600" b="1" dirty="0"/>
              <a:t>CPI</a:t>
            </a:r>
            <a:r>
              <a:rPr lang="zh-CN" altLang="en-US" sz="1600" b="1" dirty="0"/>
              <a:t>和时钟周期（时钟频率）固定时，程序指令条数越少，执行速度就越快。指令条数主要与指令系统的设计和编译技术有关。</a:t>
            </a:r>
            <a:endParaRPr lang="en-US" altLang="zh-CN" sz="1600" b="1" dirty="0"/>
          </a:p>
          <a:p>
            <a:pPr lvl="2"/>
            <a:endParaRPr lang="en-US" altLang="zh-CN" sz="2000" b="1" dirty="0"/>
          </a:p>
          <a:p>
            <a:pPr lvl="2"/>
            <a:endParaRPr lang="en-US" altLang="zh-CN" sz="2000" b="1" dirty="0"/>
          </a:p>
          <a:p>
            <a:pPr lvl="2"/>
            <a:endParaRPr lang="en-US" altLang="zh-CN" sz="2000" b="1" dirty="0"/>
          </a:p>
          <a:p>
            <a:pPr lvl="2"/>
            <a:endParaRPr lang="en-US" altLang="zh-CN" sz="2000" b="1" dirty="0"/>
          </a:p>
          <a:p>
            <a:pPr lvl="2"/>
            <a:endParaRPr lang="zh-CN" altLang="en-US" sz="20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9B018E-0B9B-4958-A0A5-C28D6FA0951F}"/>
                  </a:ext>
                </a:extLst>
              </p:cNvPr>
              <p:cNvSpPr txBox="1"/>
              <p:nvPr/>
            </p:nvSpPr>
            <p:spPr>
              <a:xfrm>
                <a:off x="2699792" y="1916832"/>
                <a:ext cx="1737847" cy="468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𝒎</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xmlns="">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2699792" y="1916832"/>
                <a:ext cx="1737847" cy="468398"/>
              </a:xfrm>
              <a:prstGeom prst="rect">
                <a:avLst/>
              </a:prstGeom>
              <a:blipFill>
                <a:blip r:embed="rId2"/>
                <a:stretch>
                  <a:fillRect l="-2456" r="-1404" b="-19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7EBC0D8-E249-4A82-9DE2-8817F87318F4}"/>
                  </a:ext>
                </a:extLst>
              </p:cNvPr>
              <p:cNvSpPr txBox="1"/>
              <p:nvPr/>
            </p:nvSpPr>
            <p:spPr>
              <a:xfrm>
                <a:off x="2722940" y="2564904"/>
                <a:ext cx="2984600" cy="505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𝑪𝑷𝑰</m:t>
                          </m:r>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𝑰𝑪</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xmlns="">
          <p:sp>
            <p:nvSpPr>
              <p:cNvPr id="5" name="文本框 4">
                <a:extLst>
                  <a:ext uri="{FF2B5EF4-FFF2-40B4-BE49-F238E27FC236}">
                    <a16:creationId xmlns:a16="http://schemas.microsoft.com/office/drawing/2014/main" id="{A7EBC0D8-E249-4A82-9DE2-8817F87318F4}"/>
                  </a:ext>
                </a:extLst>
              </p:cNvPr>
              <p:cNvSpPr txBox="1">
                <a:spLocks noRot="1" noChangeAspect="1" noMove="1" noResize="1" noEditPoints="1" noAdjustHandles="1" noChangeArrowheads="1" noChangeShapeType="1" noTextEdit="1"/>
              </p:cNvSpPr>
              <p:nvPr/>
            </p:nvSpPr>
            <p:spPr>
              <a:xfrm>
                <a:off x="2722940" y="2564904"/>
                <a:ext cx="2984600" cy="50577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0897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457200" y="476672"/>
            <a:ext cx="8229600" cy="4525963"/>
          </a:xfrm>
        </p:spPr>
        <p:txBody>
          <a:bodyPr/>
          <a:lstStyle/>
          <a:p>
            <a:pPr lvl="1"/>
            <a:r>
              <a:rPr lang="en-US" altLang="zh-CN" sz="2000" b="1" dirty="0"/>
              <a:t>4</a:t>
            </a:r>
            <a:r>
              <a:rPr lang="zh-CN" altLang="en-US" sz="2000" b="1" dirty="0"/>
              <a:t>、</a:t>
            </a:r>
            <a:r>
              <a:rPr lang="en-US" altLang="zh-CN" sz="2000" b="1" dirty="0"/>
              <a:t>IPC</a:t>
            </a:r>
          </a:p>
          <a:p>
            <a:pPr lvl="2"/>
            <a:endParaRPr lang="en-US" altLang="zh-CN" sz="2000" b="1" dirty="0"/>
          </a:p>
          <a:p>
            <a:pPr lvl="2"/>
            <a:r>
              <a:rPr lang="en-US" altLang="zh-CN" sz="1800" b="1" dirty="0"/>
              <a:t>IPC</a:t>
            </a:r>
            <a:r>
              <a:rPr lang="zh-CN" altLang="en-US" sz="1800" b="1" dirty="0"/>
              <a:t>（</a:t>
            </a:r>
            <a:r>
              <a:rPr lang="en-US" altLang="zh-CN" sz="1800" b="1" dirty="0"/>
              <a:t>Instructions Per Cycle</a:t>
            </a:r>
            <a:r>
              <a:rPr lang="zh-CN" altLang="en-US" sz="1800" b="1" dirty="0"/>
              <a:t>）是指某个时钟周期</a:t>
            </a:r>
            <a:r>
              <a:rPr lang="en-US" altLang="zh-CN" sz="1800" b="1" dirty="0"/>
              <a:t>CPU</a:t>
            </a:r>
            <a:r>
              <a:rPr lang="zh-CN" altLang="en-US" sz="1800" b="1" dirty="0"/>
              <a:t>能执行的指令条数，是</a:t>
            </a:r>
            <a:r>
              <a:rPr lang="en-US" altLang="zh-CN" sz="1800" b="1" dirty="0"/>
              <a:t>CPI</a:t>
            </a:r>
            <a:r>
              <a:rPr lang="zh-CN" altLang="en-US" sz="1800" b="1" dirty="0"/>
              <a:t>的倒数。</a:t>
            </a:r>
            <a:endParaRPr lang="en-US" altLang="zh-CN" sz="1800" b="1" dirty="0"/>
          </a:p>
          <a:p>
            <a:pPr lvl="2"/>
            <a:endParaRPr lang="en-US" altLang="zh-CN" sz="1800" b="1" dirty="0"/>
          </a:p>
          <a:p>
            <a:pPr lvl="2"/>
            <a:r>
              <a:rPr lang="zh-CN" altLang="en-US" sz="1800" b="1" dirty="0"/>
              <a:t>随着指令流水线技术和多核技术的发展，</a:t>
            </a:r>
            <a:r>
              <a:rPr lang="en-US" altLang="zh-CN" sz="1800" b="1" dirty="0"/>
              <a:t>IPC</a:t>
            </a:r>
            <a:r>
              <a:rPr lang="zh-CN" altLang="en-US" sz="1800" b="1" dirty="0"/>
              <a:t>的值已经可以大于</a:t>
            </a:r>
            <a:r>
              <a:rPr lang="en-US" altLang="zh-CN" sz="1800" b="1" dirty="0"/>
              <a:t>1</a:t>
            </a:r>
            <a:r>
              <a:rPr lang="zh-CN" altLang="en-US" sz="1800" b="1" dirty="0"/>
              <a:t>（即</a:t>
            </a:r>
            <a:r>
              <a:rPr lang="en-US" altLang="zh-CN" sz="1800" b="1" dirty="0"/>
              <a:t>1</a:t>
            </a:r>
            <a:r>
              <a:rPr lang="zh-CN" altLang="en-US" sz="1800" b="1" dirty="0"/>
              <a:t>个时钟周期内执行</a:t>
            </a:r>
            <a:r>
              <a:rPr lang="en-US" altLang="zh-CN" sz="1800" b="1" dirty="0"/>
              <a:t>1</a:t>
            </a:r>
            <a:r>
              <a:rPr lang="zh-CN" altLang="en-US" sz="1800" b="1" dirty="0"/>
              <a:t>条以上的指令），也就是说</a:t>
            </a:r>
            <a:r>
              <a:rPr lang="en-US" altLang="zh-CN" sz="1800" b="1" dirty="0"/>
              <a:t>CPI</a:t>
            </a:r>
            <a:r>
              <a:rPr lang="zh-CN" altLang="en-US" sz="1800" b="1" dirty="0"/>
              <a:t>也可以小于</a:t>
            </a:r>
            <a:r>
              <a:rPr lang="en-US" altLang="zh-CN" sz="1800" b="1" dirty="0"/>
              <a:t>1</a:t>
            </a:r>
            <a:r>
              <a:rPr lang="zh-CN" altLang="en-US" sz="1800" b="1" dirty="0"/>
              <a:t>。</a:t>
            </a:r>
            <a:endParaRPr lang="en-US" altLang="zh-CN" sz="1800" b="1" dirty="0"/>
          </a:p>
          <a:p>
            <a:pPr lvl="2"/>
            <a:endParaRPr lang="en-US" altLang="zh-CN" sz="1800" b="1" dirty="0"/>
          </a:p>
          <a:p>
            <a:pPr lvl="2"/>
            <a:r>
              <a:rPr lang="en-US" altLang="zh-CN" sz="1800" b="1" dirty="0"/>
              <a:t>IPC</a:t>
            </a:r>
            <a:r>
              <a:rPr lang="zh-CN" altLang="en-US" sz="1800" b="1" dirty="0"/>
              <a:t>和</a:t>
            </a:r>
            <a:r>
              <a:rPr lang="en-US" altLang="zh-CN" sz="1800" b="1" dirty="0"/>
              <a:t>CPI</a:t>
            </a:r>
            <a:r>
              <a:rPr lang="zh-CN" altLang="en-US" sz="1800" b="1" dirty="0"/>
              <a:t>的值与指令集体系结构（</a:t>
            </a:r>
            <a:r>
              <a:rPr lang="en-US" altLang="zh-CN" sz="1800" b="1" dirty="0"/>
              <a:t>ISA</a:t>
            </a:r>
            <a:r>
              <a:rPr lang="zh-CN" altLang="en-US" sz="1800" b="1" dirty="0"/>
              <a:t>）、处理器微体系结构、计算机系统组成、操作系统效率以及应用软件的设计紧密相关。</a:t>
            </a:r>
            <a:endParaRPr lang="en-US" altLang="zh-CN" sz="1800" b="1" dirty="0"/>
          </a:p>
          <a:p>
            <a:pPr lvl="2"/>
            <a:endParaRPr lang="en-US" altLang="zh-CN" sz="1800" b="1" dirty="0"/>
          </a:p>
          <a:p>
            <a:pPr lvl="2"/>
            <a:endParaRPr lang="zh-CN" altLang="en-US" sz="2000" b="1" dirty="0"/>
          </a:p>
        </p:txBody>
      </p:sp>
    </p:spTree>
    <p:extLst>
      <p:ext uri="{BB962C8B-B14F-4D97-AF65-F5344CB8AC3E}">
        <p14:creationId xmlns:p14="http://schemas.microsoft.com/office/powerpoint/2010/main" val="1034919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457200" y="476672"/>
            <a:ext cx="8229600" cy="4525963"/>
          </a:xfrm>
        </p:spPr>
        <p:txBody>
          <a:bodyPr/>
          <a:lstStyle/>
          <a:p>
            <a:pPr lvl="1"/>
            <a:r>
              <a:rPr lang="en-US" altLang="zh-CN" sz="2000" b="1" dirty="0"/>
              <a:t>5</a:t>
            </a:r>
            <a:r>
              <a:rPr lang="zh-CN" altLang="en-US" sz="2000" b="1" dirty="0"/>
              <a:t>、</a:t>
            </a:r>
            <a:r>
              <a:rPr lang="en-US" altLang="zh-CN" sz="2000" b="1" dirty="0"/>
              <a:t>MIPS</a:t>
            </a:r>
          </a:p>
          <a:p>
            <a:pPr lvl="2"/>
            <a:endParaRPr lang="en-US" altLang="zh-CN" sz="2000" b="1" dirty="0"/>
          </a:p>
          <a:p>
            <a:pPr lvl="2"/>
            <a:r>
              <a:rPr lang="en-US" altLang="zh-CN" sz="1600" b="1" dirty="0"/>
              <a:t>MIPS</a:t>
            </a:r>
            <a:r>
              <a:rPr lang="zh-CN" altLang="en-US" sz="1600" b="1" dirty="0"/>
              <a:t>（</a:t>
            </a:r>
            <a:r>
              <a:rPr lang="en-US" altLang="zh-CN" sz="1600" b="1" dirty="0"/>
              <a:t>Million Instructions Per Second</a:t>
            </a:r>
            <a:r>
              <a:rPr lang="zh-CN" altLang="en-US" sz="1600" b="1" dirty="0"/>
              <a:t>）为每秒执行百万条指令，</a:t>
            </a:r>
            <a:r>
              <a:rPr lang="en-US" altLang="zh-CN" sz="1600" b="1" dirty="0"/>
              <a:t>GIPS</a:t>
            </a:r>
            <a:r>
              <a:rPr lang="zh-CN" altLang="en-US" sz="1600" b="1" dirty="0"/>
              <a:t>（</a:t>
            </a:r>
            <a:r>
              <a:rPr lang="en-US" altLang="zh-CN" sz="1600" b="1" dirty="0"/>
              <a:t>Giga Instructions Per Second</a:t>
            </a:r>
            <a:r>
              <a:rPr lang="zh-CN" altLang="en-US" sz="1600" b="1" dirty="0"/>
              <a:t>）为每秒执行</a:t>
            </a:r>
            <a:r>
              <a:rPr lang="en-US" altLang="zh-CN" sz="1600" b="1" dirty="0"/>
              <a:t>10</a:t>
            </a:r>
            <a:r>
              <a:rPr lang="zh-CN" altLang="en-US" sz="1600" b="1" dirty="0"/>
              <a:t>亿条指令。</a:t>
            </a:r>
            <a:endParaRPr lang="en-US" altLang="zh-CN" sz="1600" b="1" dirty="0"/>
          </a:p>
          <a:p>
            <a:pPr lvl="2"/>
            <a:endParaRPr lang="en-US" altLang="zh-CN" sz="1600" b="1" dirty="0"/>
          </a:p>
          <a:p>
            <a:pPr lvl="2"/>
            <a:r>
              <a:rPr lang="zh-CN" altLang="en-US" sz="1600" b="1" dirty="0"/>
              <a:t>假设某段程序中包含的总指令条数为</a:t>
            </a:r>
            <a:r>
              <a:rPr lang="en-US" altLang="zh-CN" sz="1600" b="1" dirty="0"/>
              <a:t>IC</a:t>
            </a:r>
            <a:r>
              <a:rPr lang="zh-CN" altLang="en-US" sz="1600" b="1" dirty="0"/>
              <a:t>，该段程序的</a:t>
            </a:r>
            <a:r>
              <a:rPr lang="en-US" altLang="zh-CN" sz="1600" b="1" dirty="0"/>
              <a:t>CPU</a:t>
            </a:r>
            <a:r>
              <a:rPr lang="zh-CN" altLang="en-US" sz="1600" b="1" dirty="0"/>
              <a:t>时间为</a:t>
            </a:r>
            <a:r>
              <a:rPr lang="en-US" altLang="zh-CN" sz="1600" b="1" dirty="0"/>
              <a:t>T</a:t>
            </a:r>
            <a:r>
              <a:rPr lang="en-US" altLang="zh-CN" sz="1600" b="1" baseline="-25000" dirty="0"/>
              <a:t>CPU</a:t>
            </a:r>
            <a:r>
              <a:rPr lang="zh-CN" altLang="en-US" sz="1600" b="1" dirty="0"/>
              <a:t>，则：</a:t>
            </a:r>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endParaRPr lang="en-US" altLang="zh-CN" sz="1600" b="1" dirty="0"/>
          </a:p>
          <a:p>
            <a:pPr lvl="2"/>
            <a:r>
              <a:rPr lang="zh-CN" altLang="en-US" sz="1600" b="1" dirty="0"/>
              <a:t>计算机的性能与指令的</a:t>
            </a:r>
            <a:r>
              <a:rPr lang="en-US" altLang="zh-CN" sz="1600" b="1" dirty="0"/>
              <a:t>CPI</a:t>
            </a:r>
            <a:r>
              <a:rPr lang="zh-CN" altLang="en-US" sz="1600" b="1" dirty="0"/>
              <a:t>和主频</a:t>
            </a:r>
            <a:r>
              <a:rPr lang="en-US" altLang="zh-CN" sz="1600" b="1" dirty="0"/>
              <a:t>f</a:t>
            </a:r>
            <a:r>
              <a:rPr lang="zh-CN" altLang="en-US" sz="1600" b="1" dirty="0"/>
              <a:t>有直接的关系。主频</a:t>
            </a:r>
            <a:r>
              <a:rPr lang="en-US" altLang="zh-CN" sz="1600" b="1" dirty="0"/>
              <a:t>f</a:t>
            </a:r>
            <a:r>
              <a:rPr lang="zh-CN" altLang="en-US" sz="1600" b="1" dirty="0"/>
              <a:t>越高，</a:t>
            </a:r>
            <a:r>
              <a:rPr lang="en-US" altLang="zh-CN" sz="1600" b="1" dirty="0"/>
              <a:t>MIPS</a:t>
            </a:r>
            <a:r>
              <a:rPr lang="zh-CN" altLang="en-US" sz="1600" b="1" dirty="0"/>
              <a:t>值越高；</a:t>
            </a:r>
            <a:r>
              <a:rPr lang="en-US" altLang="zh-CN" sz="1600" b="1" dirty="0"/>
              <a:t>CPI</a:t>
            </a:r>
            <a:r>
              <a:rPr lang="zh-CN" altLang="en-US" sz="1600" b="1" dirty="0"/>
              <a:t>越小，</a:t>
            </a:r>
            <a:r>
              <a:rPr lang="en-US" altLang="zh-CN" sz="1600" b="1" dirty="0"/>
              <a:t>MIPS</a:t>
            </a:r>
            <a:r>
              <a:rPr lang="zh-CN" altLang="en-US" sz="1600" b="1" dirty="0"/>
              <a:t>值越高。</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9B018E-0B9B-4958-A0A5-C28D6FA0951F}"/>
                  </a:ext>
                </a:extLst>
              </p:cNvPr>
              <p:cNvSpPr txBox="1"/>
              <p:nvPr/>
            </p:nvSpPr>
            <p:spPr>
              <a:xfrm>
                <a:off x="2849735" y="2564904"/>
                <a:ext cx="1840760"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𝑴𝑰𝑷𝑺</m:t>
                      </m:r>
                      <m:r>
                        <a:rPr lang="pt-BR" altLang="zh-CN" sz="1600" b="1" i="1"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𝑰𝑪</m:t>
                          </m:r>
                        </m:num>
                        <m:den>
                          <m:r>
                            <a:rPr lang="en-US" altLang="zh-CN" sz="1600" b="1" i="1" dirty="0" smtClean="0">
                              <a:latin typeface="Cambria Math" panose="02040503050406030204" pitchFamily="18" charset="0"/>
                            </a:rPr>
                            <m:t>𝑻</m:t>
                          </m:r>
                          <m:r>
                            <a:rPr lang="en-US" altLang="zh-CN" sz="1600" b="1" i="1" baseline="-25000" dirty="0" smtClean="0">
                              <a:latin typeface="Cambria Math" panose="02040503050406030204" pitchFamily="18" charset="0"/>
                            </a:rPr>
                            <m:t>𝑪𝑷𝑼</m:t>
                          </m:r>
                          <m:r>
                            <a:rPr lang="en-US" altLang="zh-CN" sz="1600" b="1" i="1" dirty="0" smtClean="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rPr>
                              </m:ctrlPr>
                            </m:sSupPr>
                            <m:e>
                              <m:r>
                                <a:rPr lang="en-US" altLang="zh-CN" sz="1600" b="1" i="1" dirty="0" smtClean="0">
                                  <a:latin typeface="Cambria Math" panose="02040503050406030204" pitchFamily="18" charset="0"/>
                                </a:rPr>
                                <m:t>𝟏𝟎</m:t>
                              </m:r>
                            </m:e>
                            <m:sup>
                              <m:r>
                                <a:rPr lang="en-US" altLang="zh-CN" sz="1600" b="1" i="1" dirty="0" smtClean="0">
                                  <a:latin typeface="Cambria Math" panose="02040503050406030204" pitchFamily="18" charset="0"/>
                                </a:rPr>
                                <m:t>𝟔</m:t>
                              </m:r>
                            </m:sup>
                          </m:sSup>
                        </m:den>
                      </m:f>
                    </m:oMath>
                  </m:oMathPara>
                </a14:m>
                <a:endParaRPr lang="zh-CN" altLang="en-US" sz="1600" b="1" i="1" dirty="0"/>
              </a:p>
            </p:txBody>
          </p:sp>
        </mc:Choice>
        <mc:Fallback xmlns="">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2849735" y="2564904"/>
                <a:ext cx="1840760" cy="462627"/>
              </a:xfrm>
              <a:prstGeom prst="rect">
                <a:avLst/>
              </a:prstGeom>
              <a:blipFill>
                <a:blip r:embed="rId2"/>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15FCC13-8B7C-4A9D-97ED-77A1EABDCA1D}"/>
                  </a:ext>
                </a:extLst>
              </p:cNvPr>
              <p:cNvSpPr txBox="1"/>
              <p:nvPr/>
            </p:nvSpPr>
            <p:spPr>
              <a:xfrm>
                <a:off x="2915816" y="3501008"/>
                <a:ext cx="2984600" cy="505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dirty="0"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𝑪𝑷𝑰</m:t>
                          </m:r>
                          <m:r>
                            <a:rPr lang="en-US" altLang="zh-CN" sz="1600" b="1" i="1" dirty="0" smtClean="0">
                              <a:latin typeface="Cambria Math" panose="02040503050406030204" pitchFamily="18" charset="0"/>
                              <a:ea typeface="Cambria Math" panose="02040503050406030204" pitchFamily="18" charset="0"/>
                            </a:rPr>
                            <m:t>×</m:t>
                          </m:r>
                          <m:r>
                            <a:rPr lang="en-US" altLang="zh-CN" sz="1600" b="1" i="1" dirty="0" smtClean="0">
                              <a:latin typeface="Cambria Math" panose="02040503050406030204" pitchFamily="18" charset="0"/>
                              <a:ea typeface="Cambria Math" panose="02040503050406030204" pitchFamily="18" charset="0"/>
                            </a:rPr>
                            <m:t>𝑰𝑪</m:t>
                          </m:r>
                        </m:num>
                        <m:den>
                          <m:r>
                            <a:rPr lang="en-US" altLang="zh-CN" sz="1600" b="1" i="1" dirty="0" smtClean="0">
                              <a:latin typeface="Cambria Math" panose="02040503050406030204" pitchFamily="18" charset="0"/>
                            </a:rPr>
                            <m:t>𝒇</m:t>
                          </m:r>
                        </m:den>
                      </m:f>
                    </m:oMath>
                  </m:oMathPara>
                </a14:m>
                <a:endParaRPr lang="zh-CN" altLang="en-US" sz="1600" b="1" i="1" dirty="0"/>
              </a:p>
            </p:txBody>
          </p:sp>
        </mc:Choice>
        <mc:Fallback xmlns="">
          <p:sp>
            <p:nvSpPr>
              <p:cNvPr id="7" name="文本框 6">
                <a:extLst>
                  <a:ext uri="{FF2B5EF4-FFF2-40B4-BE49-F238E27FC236}">
                    <a16:creationId xmlns:a16="http://schemas.microsoft.com/office/drawing/2014/main" id="{015FCC13-8B7C-4A9D-97ED-77A1EABDCA1D}"/>
                  </a:ext>
                </a:extLst>
              </p:cNvPr>
              <p:cNvSpPr txBox="1">
                <a:spLocks noRot="1" noChangeAspect="1" noMove="1" noResize="1" noEditPoints="1" noAdjustHandles="1" noChangeArrowheads="1" noChangeShapeType="1" noTextEdit="1"/>
              </p:cNvSpPr>
              <p:nvPr/>
            </p:nvSpPr>
            <p:spPr>
              <a:xfrm>
                <a:off x="2915816" y="3501008"/>
                <a:ext cx="2984600" cy="505779"/>
              </a:xfrm>
              <a:prstGeom prst="rect">
                <a:avLst/>
              </a:prstGeom>
              <a:blipFill>
                <a:blip r:embed="rId4"/>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8F57B43-A6D5-49C8-B0C8-A9586E0C3B83}"/>
              </a:ext>
            </a:extLst>
          </p:cNvPr>
          <p:cNvPicPr>
            <a:picLocks noChangeAspect="1"/>
          </p:cNvPicPr>
          <p:nvPr/>
        </p:nvPicPr>
        <p:blipFill>
          <a:blip r:embed="rId5"/>
          <a:stretch>
            <a:fillRect/>
          </a:stretch>
        </p:blipFill>
        <p:spPr>
          <a:xfrm>
            <a:off x="2937996" y="4365104"/>
            <a:ext cx="3194341" cy="607025"/>
          </a:xfrm>
          <a:prstGeom prst="rect">
            <a:avLst/>
          </a:prstGeom>
        </p:spPr>
      </p:pic>
    </p:spTree>
    <p:extLst>
      <p:ext uri="{BB962C8B-B14F-4D97-AF65-F5344CB8AC3E}">
        <p14:creationId xmlns:p14="http://schemas.microsoft.com/office/powerpoint/2010/main" val="193063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BBC1F0-E4F4-4EC7-B9F5-042621EEB79E}"/>
              </a:ext>
            </a:extLst>
          </p:cNvPr>
          <p:cNvSpPr>
            <a:spLocks noGrp="1"/>
          </p:cNvSpPr>
          <p:nvPr>
            <p:ph idx="1"/>
          </p:nvPr>
        </p:nvSpPr>
        <p:spPr>
          <a:xfrm>
            <a:off x="457200" y="188640"/>
            <a:ext cx="8229600" cy="6669360"/>
          </a:xfrm>
        </p:spPr>
        <p:txBody>
          <a:bodyPr/>
          <a:lstStyle/>
          <a:p>
            <a:pPr lvl="2"/>
            <a:r>
              <a:rPr lang="zh-CN" altLang="en-US" sz="1600" b="1" dirty="0"/>
              <a:t>第三方基准测试程序：通过在不同的计算机上运行相同的基准测试程序来比较计算机性能。</a:t>
            </a:r>
            <a:endParaRPr lang="en-US" altLang="zh-CN" sz="1600" b="1" dirty="0"/>
          </a:p>
          <a:p>
            <a:pPr lvl="3"/>
            <a:r>
              <a:rPr lang="en-US" altLang="zh-CN" sz="1400" b="1" dirty="0"/>
              <a:t>Whetstone</a:t>
            </a:r>
            <a:r>
              <a:rPr lang="zh-CN" altLang="en-US" sz="1400" b="1" dirty="0"/>
              <a:t>基准测试程序：用于测试浮点运算性能。</a:t>
            </a:r>
            <a:endParaRPr lang="en-US" altLang="zh-CN" sz="1400" b="1" dirty="0"/>
          </a:p>
          <a:p>
            <a:pPr lvl="3"/>
            <a:endParaRPr lang="en-US" altLang="zh-CN" sz="1400" b="1" dirty="0"/>
          </a:p>
          <a:p>
            <a:pPr lvl="3"/>
            <a:r>
              <a:rPr lang="en-US" altLang="zh-CN" sz="1400" b="1" dirty="0"/>
              <a:t>Dhrystone</a:t>
            </a:r>
            <a:r>
              <a:rPr lang="zh-CN" altLang="en-US" sz="1400" b="1" dirty="0"/>
              <a:t>基准测试程序：用于测试整数编译器及</a:t>
            </a:r>
            <a:r>
              <a:rPr lang="en-US" altLang="zh-CN" sz="1400" b="1" dirty="0"/>
              <a:t>CPU</a:t>
            </a:r>
            <a:r>
              <a:rPr lang="zh-CN" altLang="en-US" sz="1400" b="1" dirty="0"/>
              <a:t>处理整数指令和控制功能的有效性。</a:t>
            </a:r>
            <a:endParaRPr lang="en-US" altLang="zh-CN" sz="1400" b="1" dirty="0"/>
          </a:p>
          <a:p>
            <a:pPr lvl="2"/>
            <a:r>
              <a:rPr lang="zh-CN" altLang="en-US" sz="1800" b="1" dirty="0">
                <a:highlight>
                  <a:srgbClr val="FFFF00"/>
                </a:highlight>
              </a:rPr>
              <a:t>基准程序</a:t>
            </a:r>
            <a:r>
              <a:rPr lang="en-US" altLang="zh-CN" sz="1800" b="1" dirty="0">
                <a:highlight>
                  <a:srgbClr val="FFFF00"/>
                </a:highlight>
              </a:rPr>
              <a:t>_</a:t>
            </a:r>
            <a:r>
              <a:rPr lang="zh-CN" altLang="en-US" sz="1800" b="1" dirty="0">
                <a:highlight>
                  <a:srgbClr val="FFFF00"/>
                </a:highlight>
              </a:rPr>
              <a:t>百度百科 </a:t>
            </a:r>
            <a:r>
              <a:rPr lang="en-US" altLang="zh-CN" sz="1800" b="1" dirty="0">
                <a:highlight>
                  <a:srgbClr val="FFFF00"/>
                </a:highlight>
              </a:rPr>
              <a:t>https://baike.baidu.com/item/%E5%9F%BA%E5%87%86%E7%A8%8B%E5%BA%8F/1200074</a:t>
            </a:r>
          </a:p>
          <a:p>
            <a:pPr lvl="2"/>
            <a:r>
              <a:rPr lang="zh-CN" altLang="en-US" sz="1600" b="1" dirty="0"/>
              <a:t>表</a:t>
            </a:r>
            <a:r>
              <a:rPr lang="en-US" altLang="zh-CN" sz="1600" b="1" dirty="0"/>
              <a:t>1.2</a:t>
            </a:r>
            <a:r>
              <a:rPr lang="zh-CN" altLang="en-US" sz="1600" b="1" dirty="0"/>
              <a:t>（见教材）：不同年份计算机</a:t>
            </a:r>
            <a:r>
              <a:rPr lang="en-US" altLang="zh-CN" sz="1600" b="1" dirty="0"/>
              <a:t>MIPS</a:t>
            </a:r>
            <a:r>
              <a:rPr lang="zh-CN" altLang="en-US" sz="1600" b="1" dirty="0"/>
              <a:t>性能参数（使用</a:t>
            </a:r>
            <a:r>
              <a:rPr lang="en-US" altLang="zh-CN" sz="1600" b="1" dirty="0"/>
              <a:t>Dhrystone</a:t>
            </a:r>
            <a:r>
              <a:rPr lang="zh-CN" altLang="en-US" sz="1600" b="1" dirty="0"/>
              <a:t>基准测试程序）</a:t>
            </a:r>
            <a:endParaRPr lang="en-US" altLang="zh-CN" sz="1600" b="1" dirty="0"/>
          </a:p>
          <a:p>
            <a:pPr lvl="3"/>
            <a:r>
              <a:rPr lang="en-US" altLang="zh-CN" sz="1400" b="1" dirty="0"/>
              <a:t>2018</a:t>
            </a:r>
            <a:r>
              <a:rPr lang="zh-CN" altLang="en-US" sz="1400" b="1" dirty="0"/>
              <a:t>年，</a:t>
            </a:r>
            <a:r>
              <a:rPr lang="en-US" altLang="zh-CN" sz="1400" b="1" dirty="0"/>
              <a:t>Intel Core i9-9900K</a:t>
            </a:r>
            <a:r>
              <a:rPr lang="zh-CN" altLang="en-US" sz="1400" b="1" dirty="0"/>
              <a:t>，制程工艺</a:t>
            </a:r>
            <a:r>
              <a:rPr lang="en-US" altLang="zh-CN" sz="1400" b="1" dirty="0"/>
              <a:t>=14nm</a:t>
            </a:r>
            <a:r>
              <a:rPr lang="zh-CN" altLang="en-US" sz="1400" b="1" dirty="0"/>
              <a:t>，主频</a:t>
            </a:r>
            <a:r>
              <a:rPr lang="en-US" altLang="zh-CN" sz="1400" b="1" dirty="0"/>
              <a:t>=4.70GHz</a:t>
            </a:r>
            <a:r>
              <a:rPr lang="zh-CN" altLang="en-US" sz="1400" b="1" dirty="0"/>
              <a:t>，</a:t>
            </a:r>
            <a:r>
              <a:rPr lang="en-US" altLang="zh-CN" sz="1400" b="1" dirty="0"/>
              <a:t> Dhrystone MIPS=412090</a:t>
            </a:r>
            <a:r>
              <a:rPr lang="zh-CN" altLang="en-US" sz="1400" b="1" dirty="0"/>
              <a:t>（</a:t>
            </a:r>
            <a:r>
              <a:rPr lang="en-US" altLang="zh-CN" sz="1400" b="1" dirty="0">
                <a:solidFill>
                  <a:srgbClr val="FF0000"/>
                </a:solidFill>
              </a:rPr>
              <a:t>4120.9</a:t>
            </a:r>
            <a:r>
              <a:rPr lang="zh-CN" altLang="en-US" sz="1400" b="1" dirty="0">
                <a:solidFill>
                  <a:srgbClr val="FF0000"/>
                </a:solidFill>
              </a:rPr>
              <a:t>亿次</a:t>
            </a:r>
            <a:r>
              <a:rPr lang="en-US" altLang="zh-CN" sz="1400" b="1" dirty="0">
                <a:solidFill>
                  <a:srgbClr val="FF0000"/>
                </a:solidFill>
              </a:rPr>
              <a:t>/</a:t>
            </a:r>
            <a:r>
              <a:rPr lang="zh-CN" altLang="en-US" sz="1400" b="1" dirty="0">
                <a:solidFill>
                  <a:srgbClr val="FF0000"/>
                </a:solidFill>
              </a:rPr>
              <a:t>秒</a:t>
            </a:r>
            <a:r>
              <a:rPr lang="zh-CN" altLang="en-US" sz="1400" b="1" dirty="0"/>
              <a:t>运算速度），</a:t>
            </a:r>
            <a:r>
              <a:rPr lang="en-US" altLang="zh-CN" sz="1400" b="1" dirty="0"/>
              <a:t>IPC=87.68</a:t>
            </a:r>
            <a:r>
              <a:rPr lang="zh-CN" altLang="en-US" sz="1400" b="1" dirty="0"/>
              <a:t>，</a:t>
            </a:r>
            <a:r>
              <a:rPr lang="en-US" altLang="zh-CN" sz="1400" b="1" dirty="0"/>
              <a:t>IPC/</a:t>
            </a:r>
            <a:r>
              <a:rPr lang="zh-CN" altLang="en-US" sz="1400" b="1" dirty="0"/>
              <a:t>核</a:t>
            </a:r>
            <a:r>
              <a:rPr lang="en-US" altLang="zh-CN" sz="1400" b="1" dirty="0"/>
              <a:t>=10.69</a:t>
            </a:r>
            <a:r>
              <a:rPr lang="zh-CN" altLang="en-US" sz="1400" b="1" dirty="0"/>
              <a:t>（</a:t>
            </a:r>
            <a:r>
              <a:rPr lang="en-US" altLang="zh-CN" sz="1400" b="1" dirty="0">
                <a:solidFill>
                  <a:srgbClr val="FF0000"/>
                </a:solidFill>
              </a:rPr>
              <a:t>8</a:t>
            </a:r>
            <a:r>
              <a:rPr lang="zh-CN" altLang="en-US" sz="1400" b="1" dirty="0">
                <a:solidFill>
                  <a:srgbClr val="FF0000"/>
                </a:solidFill>
              </a:rPr>
              <a:t>核</a:t>
            </a:r>
            <a:r>
              <a:rPr lang="zh-CN" altLang="en-US" sz="1400" b="1" dirty="0"/>
              <a:t>）。</a:t>
            </a:r>
            <a:endParaRPr lang="en-US" altLang="zh-CN" sz="1400" b="1" dirty="0"/>
          </a:p>
          <a:p>
            <a:pPr lvl="3"/>
            <a:endParaRPr lang="en-US" altLang="zh-CN" sz="1400" b="1" dirty="0"/>
          </a:p>
          <a:p>
            <a:pPr lvl="3"/>
            <a:r>
              <a:rPr lang="en-US" altLang="zh-CN" sz="1400" b="1" dirty="0"/>
              <a:t>2020</a:t>
            </a:r>
            <a:r>
              <a:rPr lang="zh-CN" altLang="en-US" sz="1400" b="1" dirty="0"/>
              <a:t>年，</a:t>
            </a:r>
            <a:r>
              <a:rPr lang="en-US" altLang="zh-CN" sz="1400" b="1" dirty="0"/>
              <a:t>AMD Ryzen </a:t>
            </a:r>
            <a:r>
              <a:rPr lang="en-US" altLang="zh-CN" sz="1400" b="1" dirty="0" err="1"/>
              <a:t>Threadripper</a:t>
            </a:r>
            <a:r>
              <a:rPr lang="en-US" altLang="zh-CN" sz="1400" b="1" dirty="0"/>
              <a:t> 3990X</a:t>
            </a:r>
            <a:r>
              <a:rPr lang="zh-CN" altLang="en-US" sz="1400" b="1" dirty="0"/>
              <a:t>，晶体管</a:t>
            </a:r>
            <a:r>
              <a:rPr lang="en-US" altLang="zh-CN" sz="1400" b="1" dirty="0"/>
              <a:t>=39.54billion</a:t>
            </a:r>
            <a:r>
              <a:rPr lang="zh-CN" altLang="en-US" sz="1400" b="1" dirty="0"/>
              <a:t>（</a:t>
            </a:r>
            <a:r>
              <a:rPr lang="en-US" altLang="zh-CN" sz="1400" b="1" dirty="0">
                <a:solidFill>
                  <a:srgbClr val="FF0000"/>
                </a:solidFill>
              </a:rPr>
              <a:t>395.4</a:t>
            </a:r>
            <a:r>
              <a:rPr lang="zh-CN" altLang="en-US" sz="1400" b="1" dirty="0">
                <a:solidFill>
                  <a:srgbClr val="FF0000"/>
                </a:solidFill>
              </a:rPr>
              <a:t>亿个</a:t>
            </a:r>
            <a:r>
              <a:rPr lang="zh-CN" altLang="en-US" sz="1400" b="1" dirty="0"/>
              <a:t>晶体管），制程工艺</a:t>
            </a:r>
            <a:r>
              <a:rPr lang="en-US" altLang="zh-CN" sz="1400" b="1" dirty="0"/>
              <a:t>=7nm</a:t>
            </a:r>
            <a:r>
              <a:rPr lang="zh-CN" altLang="en-US" sz="1400" b="1" dirty="0"/>
              <a:t>，主频</a:t>
            </a:r>
            <a:r>
              <a:rPr lang="en-US" altLang="zh-CN" sz="1400" b="1" dirty="0"/>
              <a:t>=4.35GHz</a:t>
            </a:r>
            <a:r>
              <a:rPr lang="zh-CN" altLang="en-US" sz="1400" b="1" dirty="0"/>
              <a:t>，</a:t>
            </a:r>
            <a:r>
              <a:rPr lang="en-US" altLang="zh-CN" sz="1400" b="1" dirty="0"/>
              <a:t> Dhrystone MIPS=2356230</a:t>
            </a:r>
            <a:r>
              <a:rPr lang="zh-CN" altLang="en-US" sz="1400" b="1" dirty="0"/>
              <a:t>（</a:t>
            </a:r>
            <a:r>
              <a:rPr lang="en-US" altLang="zh-CN" sz="1400" b="1" dirty="0">
                <a:solidFill>
                  <a:srgbClr val="FF0000"/>
                </a:solidFill>
              </a:rPr>
              <a:t>23562.3</a:t>
            </a:r>
            <a:r>
              <a:rPr lang="zh-CN" altLang="en-US" sz="1400" b="1" dirty="0">
                <a:solidFill>
                  <a:srgbClr val="FF0000"/>
                </a:solidFill>
              </a:rPr>
              <a:t>亿次</a:t>
            </a:r>
            <a:r>
              <a:rPr lang="en-US" altLang="zh-CN" sz="1400" b="1" dirty="0">
                <a:solidFill>
                  <a:srgbClr val="FF0000"/>
                </a:solidFill>
              </a:rPr>
              <a:t>/</a:t>
            </a:r>
            <a:r>
              <a:rPr lang="zh-CN" altLang="en-US" sz="1400" b="1" dirty="0">
                <a:solidFill>
                  <a:srgbClr val="FF0000"/>
                </a:solidFill>
              </a:rPr>
              <a:t>秒</a:t>
            </a:r>
            <a:r>
              <a:rPr lang="zh-CN" altLang="en-US" sz="1400" b="1" dirty="0"/>
              <a:t>运算速度），</a:t>
            </a:r>
            <a:r>
              <a:rPr lang="en-US" altLang="zh-CN" sz="1400" b="1" dirty="0"/>
              <a:t>IPC=541.66</a:t>
            </a:r>
            <a:r>
              <a:rPr lang="zh-CN" altLang="en-US" sz="1400" b="1" dirty="0"/>
              <a:t>，</a:t>
            </a:r>
            <a:r>
              <a:rPr lang="en-US" altLang="zh-CN" sz="1400" b="1" dirty="0"/>
              <a:t>IPC/</a:t>
            </a:r>
            <a:r>
              <a:rPr lang="zh-CN" altLang="en-US" sz="1400" b="1" dirty="0"/>
              <a:t>核</a:t>
            </a:r>
            <a:r>
              <a:rPr lang="en-US" altLang="zh-CN" sz="1400" b="1" dirty="0"/>
              <a:t>=8.46</a:t>
            </a:r>
            <a:r>
              <a:rPr lang="zh-CN" altLang="en-US" sz="1400" b="1" dirty="0"/>
              <a:t>（</a:t>
            </a:r>
            <a:r>
              <a:rPr lang="en-US" altLang="zh-CN" sz="1400" b="1" dirty="0">
                <a:solidFill>
                  <a:srgbClr val="FF0000"/>
                </a:solidFill>
              </a:rPr>
              <a:t>64</a:t>
            </a:r>
            <a:r>
              <a:rPr lang="zh-CN" altLang="en-US" sz="1400" b="1" dirty="0">
                <a:solidFill>
                  <a:srgbClr val="FF0000"/>
                </a:solidFill>
              </a:rPr>
              <a:t>核</a:t>
            </a:r>
            <a:r>
              <a:rPr lang="zh-CN" altLang="en-US" sz="1400" b="1" dirty="0"/>
              <a:t>）。</a:t>
            </a:r>
            <a:endParaRPr lang="en-US" altLang="zh-CN" sz="1800" b="1" dirty="0"/>
          </a:p>
          <a:p>
            <a:pPr lvl="2"/>
            <a:r>
              <a:rPr lang="zh-CN" altLang="en-US" sz="1600" b="1" dirty="0"/>
              <a:t>表</a:t>
            </a:r>
            <a:r>
              <a:rPr lang="en-US" altLang="zh-CN" sz="1600" b="1" dirty="0"/>
              <a:t>1.3</a:t>
            </a:r>
            <a:r>
              <a:rPr lang="zh-CN" altLang="en-US" sz="1600" b="1" dirty="0"/>
              <a:t>（见教材）：</a:t>
            </a:r>
            <a:r>
              <a:rPr lang="en-US" altLang="zh-CN" sz="1600" b="1" dirty="0"/>
              <a:t>Intel Core2 CPU</a:t>
            </a:r>
            <a:r>
              <a:rPr lang="zh-CN" altLang="en-US" sz="1600" b="1" dirty="0"/>
              <a:t>的</a:t>
            </a:r>
            <a:r>
              <a:rPr lang="en-US" altLang="zh-CN" sz="1600" b="1" dirty="0"/>
              <a:t>MIPS</a:t>
            </a:r>
            <a:r>
              <a:rPr lang="zh-CN" altLang="en-US" sz="1600" b="1" dirty="0"/>
              <a:t>测试结果（使用</a:t>
            </a:r>
            <a:r>
              <a:rPr lang="en-US" altLang="zh-CN" sz="1600" b="1" dirty="0"/>
              <a:t>Whetstone</a:t>
            </a:r>
            <a:r>
              <a:rPr lang="zh-CN" altLang="en-US" sz="1600" b="1" dirty="0"/>
              <a:t>基准测试程序）</a:t>
            </a:r>
            <a:endParaRPr lang="en-US" altLang="zh-CN" sz="1600" b="1" dirty="0"/>
          </a:p>
          <a:p>
            <a:pPr lvl="3"/>
            <a:r>
              <a:rPr lang="en-US" altLang="zh-CN" sz="1400" b="1" dirty="0"/>
              <a:t>Basic</a:t>
            </a:r>
            <a:r>
              <a:rPr lang="zh-CN" altLang="en-US" sz="1400" b="1" dirty="0"/>
              <a:t>解释器</a:t>
            </a:r>
            <a:r>
              <a:rPr lang="en-US" altLang="zh-CN" sz="1400" b="1" dirty="0"/>
              <a:t>=59</a:t>
            </a:r>
            <a:r>
              <a:rPr lang="zh-CN" altLang="en-US" sz="1400" b="1" dirty="0"/>
              <a:t>，</a:t>
            </a:r>
            <a:r>
              <a:rPr lang="en-US" altLang="zh-CN" sz="1400" b="1" dirty="0"/>
              <a:t>Basic</a:t>
            </a:r>
            <a:r>
              <a:rPr lang="zh-CN" altLang="en-US" sz="1400" b="1" dirty="0"/>
              <a:t>编译器</a:t>
            </a:r>
            <a:r>
              <a:rPr lang="en-US" altLang="zh-CN" sz="1400" b="1" dirty="0"/>
              <a:t>=347</a:t>
            </a:r>
            <a:r>
              <a:rPr lang="zh-CN" altLang="en-US" sz="1400" b="1" dirty="0"/>
              <a:t>，</a:t>
            </a:r>
            <a:r>
              <a:rPr lang="en-US" altLang="zh-CN" sz="1400" b="1" dirty="0"/>
              <a:t>FORTRAN=347</a:t>
            </a:r>
            <a:r>
              <a:rPr lang="zh-CN" altLang="en-US" sz="1400" b="1" dirty="0"/>
              <a:t>，</a:t>
            </a:r>
            <a:r>
              <a:rPr lang="en-US" altLang="zh-CN" sz="1400" b="1" dirty="0"/>
              <a:t>Java=1534</a:t>
            </a:r>
            <a:r>
              <a:rPr lang="zh-CN" altLang="en-US" sz="1400" b="1" dirty="0"/>
              <a:t>，</a:t>
            </a:r>
            <a:r>
              <a:rPr lang="en-US" altLang="zh-CN" sz="1400" b="1" dirty="0"/>
              <a:t>C/C++=2043</a:t>
            </a:r>
            <a:r>
              <a:rPr lang="zh-CN" altLang="en-US" sz="1400" b="1" dirty="0"/>
              <a:t>。</a:t>
            </a:r>
            <a:endParaRPr lang="en-US" altLang="zh-CN" sz="1400" b="1" dirty="0"/>
          </a:p>
          <a:p>
            <a:pPr lvl="3"/>
            <a:endParaRPr lang="en-US" altLang="zh-CN" sz="1400" b="1" dirty="0"/>
          </a:p>
          <a:p>
            <a:pPr lvl="3"/>
            <a:r>
              <a:rPr lang="zh-CN" altLang="en-US" sz="1400" b="1" dirty="0"/>
              <a:t>不同编程语言得到的</a:t>
            </a:r>
            <a:r>
              <a:rPr lang="en-US" altLang="zh-CN" sz="1400" b="1" dirty="0"/>
              <a:t>Whetstone</a:t>
            </a:r>
            <a:r>
              <a:rPr lang="zh-CN" altLang="en-US" sz="1400" b="1" dirty="0"/>
              <a:t>测试结果不一样。</a:t>
            </a:r>
            <a:endParaRPr lang="en-US" altLang="zh-CN" sz="1400" b="1" dirty="0"/>
          </a:p>
          <a:p>
            <a:pPr lvl="3"/>
            <a:endParaRPr lang="en-US" altLang="zh-CN" sz="1400" b="1" dirty="0"/>
          </a:p>
          <a:p>
            <a:pPr lvl="3"/>
            <a:r>
              <a:rPr lang="zh-CN" altLang="en-US" sz="1400" b="1" dirty="0"/>
              <a:t>浮点运算的</a:t>
            </a:r>
            <a:r>
              <a:rPr lang="en-US" altLang="zh-CN" sz="1400" b="1" dirty="0"/>
              <a:t>MIPS</a:t>
            </a:r>
            <a:r>
              <a:rPr lang="zh-CN" altLang="en-US" sz="1400" b="1" dirty="0"/>
              <a:t>值比较小。</a:t>
            </a:r>
            <a:endParaRPr lang="zh-CN" altLang="en-US" sz="1100" b="1" dirty="0"/>
          </a:p>
        </p:txBody>
      </p:sp>
    </p:spTree>
    <p:extLst>
      <p:ext uri="{BB962C8B-B14F-4D97-AF65-F5344CB8AC3E}">
        <p14:creationId xmlns:p14="http://schemas.microsoft.com/office/powerpoint/2010/main" val="279032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D70C8C-BB06-429C-8B53-6AE3CA812EF2}"/>
              </a:ext>
            </a:extLst>
          </p:cNvPr>
          <p:cNvPicPr>
            <a:picLocks noChangeAspect="1"/>
          </p:cNvPicPr>
          <p:nvPr/>
        </p:nvPicPr>
        <p:blipFill>
          <a:blip r:embed="rId2"/>
          <a:stretch>
            <a:fillRect/>
          </a:stretch>
        </p:blipFill>
        <p:spPr>
          <a:xfrm>
            <a:off x="755576" y="1124744"/>
            <a:ext cx="4032448" cy="4972788"/>
          </a:xfrm>
          <a:prstGeom prst="rect">
            <a:avLst/>
          </a:prstGeom>
        </p:spPr>
      </p:pic>
      <p:sp>
        <p:nvSpPr>
          <p:cNvPr id="5" name="标题 4">
            <a:extLst>
              <a:ext uri="{FF2B5EF4-FFF2-40B4-BE49-F238E27FC236}">
                <a16:creationId xmlns:a16="http://schemas.microsoft.com/office/drawing/2014/main" id="{D9048AA5-7B95-41A4-82A0-003B2A350BBE}"/>
              </a:ext>
            </a:extLst>
          </p:cNvPr>
          <p:cNvSpPr>
            <a:spLocks noGrp="1"/>
          </p:cNvSpPr>
          <p:nvPr>
            <p:ph type="title"/>
          </p:nvPr>
        </p:nvSpPr>
        <p:spPr/>
        <p:txBody>
          <a:bodyPr/>
          <a:lstStyle/>
          <a:p>
            <a:r>
              <a:rPr lang="zh-CN" altLang="en-US" sz="4000" b="1" dirty="0"/>
              <a:t>教学进度表</a:t>
            </a:r>
            <a:endParaRPr lang="zh-CN" altLang="en-US" sz="4000" dirty="0"/>
          </a:p>
        </p:txBody>
      </p:sp>
      <p:pic>
        <p:nvPicPr>
          <p:cNvPr id="7" name="图片 6">
            <a:extLst>
              <a:ext uri="{FF2B5EF4-FFF2-40B4-BE49-F238E27FC236}">
                <a16:creationId xmlns:a16="http://schemas.microsoft.com/office/drawing/2014/main" id="{8F6D65BA-9801-4D25-AFBA-D1AA857B97D4}"/>
              </a:ext>
            </a:extLst>
          </p:cNvPr>
          <p:cNvPicPr>
            <a:picLocks noChangeAspect="1"/>
          </p:cNvPicPr>
          <p:nvPr/>
        </p:nvPicPr>
        <p:blipFill>
          <a:blip r:embed="rId3"/>
          <a:stretch>
            <a:fillRect/>
          </a:stretch>
        </p:blipFill>
        <p:spPr>
          <a:xfrm>
            <a:off x="5013564" y="1484784"/>
            <a:ext cx="3164116" cy="4612748"/>
          </a:xfrm>
          <a:prstGeom prst="rect">
            <a:avLst/>
          </a:prstGeom>
        </p:spPr>
      </p:pic>
    </p:spTree>
    <p:extLst>
      <p:ext uri="{BB962C8B-B14F-4D97-AF65-F5344CB8AC3E}">
        <p14:creationId xmlns:p14="http://schemas.microsoft.com/office/powerpoint/2010/main" val="4197145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3B5D67-C605-4054-B195-A59AB447F553}"/>
              </a:ext>
            </a:extLst>
          </p:cNvPr>
          <p:cNvPicPr>
            <a:picLocks noChangeAspect="1"/>
          </p:cNvPicPr>
          <p:nvPr/>
        </p:nvPicPr>
        <p:blipFill>
          <a:blip r:embed="rId2"/>
          <a:stretch>
            <a:fillRect/>
          </a:stretch>
        </p:blipFill>
        <p:spPr>
          <a:xfrm>
            <a:off x="107504" y="1340768"/>
            <a:ext cx="8868266" cy="4752528"/>
          </a:xfrm>
          <a:prstGeom prst="rect">
            <a:avLst/>
          </a:prstGeom>
        </p:spPr>
      </p:pic>
    </p:spTree>
    <p:extLst>
      <p:ext uri="{BB962C8B-B14F-4D97-AF65-F5344CB8AC3E}">
        <p14:creationId xmlns:p14="http://schemas.microsoft.com/office/powerpoint/2010/main" val="2983080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A3FE7-B8AB-4B10-9BC2-1A1858C910A4}"/>
              </a:ext>
            </a:extLst>
          </p:cNvPr>
          <p:cNvSpPr>
            <a:spLocks noGrp="1"/>
          </p:cNvSpPr>
          <p:nvPr>
            <p:ph idx="1"/>
          </p:nvPr>
        </p:nvSpPr>
        <p:spPr>
          <a:xfrm>
            <a:off x="457200" y="476672"/>
            <a:ext cx="8229600" cy="4525963"/>
          </a:xfrm>
        </p:spPr>
        <p:txBody>
          <a:bodyPr/>
          <a:lstStyle/>
          <a:p>
            <a:pPr lvl="1"/>
            <a:r>
              <a:rPr lang="en-US" altLang="zh-CN" sz="2000" b="1" dirty="0"/>
              <a:t>6</a:t>
            </a:r>
            <a:r>
              <a:rPr lang="zh-CN" altLang="en-US" sz="2000" b="1" dirty="0"/>
              <a:t>、</a:t>
            </a:r>
            <a:r>
              <a:rPr lang="en-US" altLang="zh-CN" sz="2000" b="1" dirty="0"/>
              <a:t>MFLOPS</a:t>
            </a:r>
          </a:p>
          <a:p>
            <a:pPr lvl="2"/>
            <a:endParaRPr lang="en-US" altLang="zh-CN" sz="2000" b="1" dirty="0"/>
          </a:p>
          <a:p>
            <a:pPr lvl="2"/>
            <a:r>
              <a:rPr lang="en-US" altLang="zh-CN" sz="1400" b="1" dirty="0"/>
              <a:t>MFLOPS</a:t>
            </a:r>
            <a:r>
              <a:rPr lang="zh-CN" altLang="en-US" sz="1400" b="1" dirty="0"/>
              <a:t>（</a:t>
            </a:r>
            <a:r>
              <a:rPr lang="en-US" altLang="zh-CN" sz="1400" b="1" dirty="0"/>
              <a:t>Million Floating-point Operations per Second</a:t>
            </a:r>
            <a:r>
              <a:rPr lang="zh-CN" altLang="en-US" sz="1400" b="1" dirty="0"/>
              <a:t>）为每秒执行百万（</a:t>
            </a:r>
            <a:r>
              <a:rPr lang="en-US" altLang="zh-CN" sz="1400" b="1" dirty="0"/>
              <a:t>10</a:t>
            </a:r>
            <a:r>
              <a:rPr lang="en-US" altLang="zh-CN" sz="1400" b="1" baseline="30000" dirty="0"/>
              <a:t>6</a:t>
            </a:r>
            <a:r>
              <a:rPr lang="zh-CN" altLang="en-US" sz="1400" b="1" dirty="0"/>
              <a:t>）浮点运算次数。</a:t>
            </a:r>
            <a:endParaRPr lang="en-US" altLang="zh-CN" sz="1400" b="1" dirty="0"/>
          </a:p>
          <a:p>
            <a:pPr lvl="2"/>
            <a:endParaRPr lang="en-US" altLang="zh-CN" sz="1400" b="1" dirty="0"/>
          </a:p>
          <a:p>
            <a:pPr lvl="2"/>
            <a:r>
              <a:rPr lang="en-US" altLang="zh-CN" sz="1400" b="1" dirty="0"/>
              <a:t>GFLOPS</a:t>
            </a:r>
            <a:r>
              <a:rPr lang="zh-CN" altLang="en-US" sz="1400" b="1" dirty="0"/>
              <a:t>（</a:t>
            </a:r>
            <a:r>
              <a:rPr lang="en-US" altLang="zh-CN" sz="1400" b="1" dirty="0"/>
              <a:t>Giga Floating-point Operations per Second </a:t>
            </a:r>
            <a:r>
              <a:rPr lang="zh-CN" altLang="en-US" sz="1400" b="1" dirty="0"/>
              <a:t>）为每秒执行</a:t>
            </a:r>
            <a:r>
              <a:rPr lang="en-US" altLang="zh-CN" sz="1400" b="1" dirty="0"/>
              <a:t>10</a:t>
            </a:r>
            <a:r>
              <a:rPr lang="zh-CN" altLang="en-US" sz="1400" b="1" dirty="0"/>
              <a:t>亿（</a:t>
            </a:r>
            <a:r>
              <a:rPr lang="en-US" altLang="zh-CN" sz="1400" b="1" dirty="0"/>
              <a:t>10</a:t>
            </a:r>
            <a:r>
              <a:rPr lang="en-US" altLang="zh-CN" sz="1400" b="1" baseline="30000" dirty="0"/>
              <a:t>9</a:t>
            </a:r>
            <a:r>
              <a:rPr lang="zh-CN" altLang="en-US" sz="1400" b="1" dirty="0"/>
              <a:t>）浮点运算次数。</a:t>
            </a:r>
            <a:endParaRPr lang="en-US" altLang="zh-CN" sz="1400" b="1" dirty="0"/>
          </a:p>
          <a:p>
            <a:pPr lvl="2"/>
            <a:endParaRPr lang="en-US" altLang="zh-CN" sz="1400" b="1" dirty="0"/>
          </a:p>
          <a:p>
            <a:pPr lvl="2"/>
            <a:r>
              <a:rPr lang="en-US" altLang="zh-CN" sz="1400" b="1" dirty="0"/>
              <a:t>TFLOPS</a:t>
            </a:r>
            <a:r>
              <a:rPr lang="zh-CN" altLang="en-US" sz="1400" b="1" dirty="0"/>
              <a:t>（</a:t>
            </a:r>
            <a:r>
              <a:rPr lang="en-US" altLang="zh-CN" sz="1400" b="1" dirty="0"/>
              <a:t>Tera Floating-point Operations per Second </a:t>
            </a:r>
            <a:r>
              <a:rPr lang="zh-CN" altLang="en-US" sz="1400" b="1" dirty="0"/>
              <a:t>）为每秒执行万亿（</a:t>
            </a:r>
            <a:r>
              <a:rPr lang="en-US" altLang="zh-CN" sz="1400" b="1" dirty="0"/>
              <a:t>10</a:t>
            </a:r>
            <a:r>
              <a:rPr lang="en-US" altLang="zh-CN" sz="1400" b="1" baseline="30000" dirty="0"/>
              <a:t>12</a:t>
            </a:r>
            <a:r>
              <a:rPr lang="zh-CN" altLang="en-US" sz="1400" b="1" dirty="0"/>
              <a:t>）浮点运算次数。</a:t>
            </a:r>
            <a:endParaRPr lang="en-US" altLang="zh-CN" sz="1400" b="1" dirty="0"/>
          </a:p>
          <a:p>
            <a:pPr lvl="2"/>
            <a:endParaRPr lang="en-US" altLang="zh-CN" sz="1400" b="1" dirty="0"/>
          </a:p>
          <a:p>
            <a:pPr lvl="2"/>
            <a:r>
              <a:rPr lang="en-US" altLang="zh-CN" sz="1400" b="1" dirty="0"/>
              <a:t>PFLOPS</a:t>
            </a:r>
            <a:r>
              <a:rPr lang="zh-CN" altLang="en-US" sz="1400" b="1" dirty="0"/>
              <a:t>（</a:t>
            </a:r>
            <a:r>
              <a:rPr lang="en-US" altLang="zh-CN" sz="1400" b="1" dirty="0"/>
              <a:t>Peta Floating-point Operations per Second </a:t>
            </a:r>
            <a:r>
              <a:rPr lang="zh-CN" altLang="en-US" sz="1400" b="1" dirty="0"/>
              <a:t>）为每秒执行千万亿（</a:t>
            </a:r>
            <a:r>
              <a:rPr lang="en-US" altLang="zh-CN" sz="1400" b="1" dirty="0"/>
              <a:t>10</a:t>
            </a:r>
            <a:r>
              <a:rPr lang="en-US" altLang="zh-CN" sz="1400" b="1" baseline="30000" dirty="0"/>
              <a:t>15</a:t>
            </a:r>
            <a:r>
              <a:rPr lang="zh-CN" altLang="en-US" sz="1400" b="1" dirty="0"/>
              <a:t>）浮点运算次数。</a:t>
            </a:r>
            <a:endParaRPr lang="en-US" altLang="zh-CN" sz="1400" b="1" dirty="0"/>
          </a:p>
          <a:p>
            <a:pPr lvl="2"/>
            <a:endParaRPr lang="en-US" altLang="zh-CN" sz="1400" b="1" dirty="0"/>
          </a:p>
          <a:p>
            <a:pPr lvl="2"/>
            <a:endParaRPr lang="en-US" altLang="zh-CN" sz="1400" b="1" dirty="0"/>
          </a:p>
          <a:p>
            <a:pPr lvl="2"/>
            <a:r>
              <a:rPr lang="zh-CN" altLang="en-US" sz="1400" b="1" dirty="0"/>
              <a:t>假设某计算机在</a:t>
            </a:r>
            <a:r>
              <a:rPr lang="en-US" altLang="zh-CN" sz="1400" b="1" dirty="0"/>
              <a:t>T</a:t>
            </a:r>
            <a:r>
              <a:rPr lang="en-US" altLang="zh-CN" sz="1400" b="1" baseline="-25000" dirty="0"/>
              <a:t>CPU</a:t>
            </a:r>
            <a:r>
              <a:rPr lang="zh-CN" altLang="en-US" sz="1400" b="1" dirty="0"/>
              <a:t>时间内执行</a:t>
            </a:r>
            <a:r>
              <a:rPr lang="en-US" altLang="zh-CN" sz="1400" b="1" dirty="0" err="1"/>
              <a:t>IC</a:t>
            </a:r>
            <a:r>
              <a:rPr lang="en-US" altLang="zh-CN" sz="1400" b="1" baseline="-25000" dirty="0" err="1"/>
              <a:t>flops</a:t>
            </a:r>
            <a:r>
              <a:rPr lang="zh-CN" altLang="en-US" sz="1400" b="1" dirty="0"/>
              <a:t>次浮点运算，则：</a:t>
            </a:r>
            <a:endParaRPr lang="en-US" altLang="zh-CN" sz="1400" b="1" dirty="0"/>
          </a:p>
          <a:p>
            <a:pPr lvl="2"/>
            <a:endParaRPr lang="en-US" altLang="zh-CN" sz="16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a:p>
            <a:pPr lvl="2"/>
            <a:endParaRPr lang="en-US" altLang="zh-CN" sz="18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9B018E-0B9B-4958-A0A5-C28D6FA0951F}"/>
                  </a:ext>
                </a:extLst>
              </p:cNvPr>
              <p:cNvSpPr txBox="1"/>
              <p:nvPr/>
            </p:nvSpPr>
            <p:spPr>
              <a:xfrm>
                <a:off x="3143543" y="4941168"/>
                <a:ext cx="2148537" cy="468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𝑴𝑭𝑳𝑶𝑷𝑺</m:t>
                      </m:r>
                      <m:r>
                        <a:rPr lang="pt-BR" altLang="zh-CN" sz="1600" b="1" i="1" smtClean="0">
                          <a:latin typeface="Cambria Math" panose="02040503050406030204" pitchFamily="18" charset="0"/>
                        </a:rPr>
                        <m:t>=</m:t>
                      </m:r>
                      <m:f>
                        <m:fPr>
                          <m:ctrlPr>
                            <a:rPr lang="en-US" altLang="zh-CN" sz="1600" b="1" i="1" dirty="0" smtClean="0">
                              <a:latin typeface="Cambria Math" panose="02040503050406030204" pitchFamily="18" charset="0"/>
                            </a:rPr>
                          </m:ctrlPr>
                        </m:fPr>
                        <m:num>
                          <m:r>
                            <a:rPr lang="en-US" altLang="zh-CN" sz="1600" b="1" i="1" dirty="0" smtClean="0">
                              <a:latin typeface="Cambria Math" panose="02040503050406030204" pitchFamily="18" charset="0"/>
                            </a:rPr>
                            <m:t>𝑰𝑪</m:t>
                          </m:r>
                          <m:r>
                            <a:rPr lang="en-US" altLang="zh-CN" sz="1600" b="1" i="1" baseline="-25000" dirty="0" smtClean="0">
                              <a:latin typeface="Cambria Math" panose="02040503050406030204" pitchFamily="18" charset="0"/>
                            </a:rPr>
                            <m:t>𝒇𝒍𝒐𝒑𝒔</m:t>
                          </m:r>
                        </m:num>
                        <m:den>
                          <m:r>
                            <a:rPr lang="en-US" altLang="zh-CN" sz="1600" b="1" i="1" dirty="0" smtClean="0">
                              <a:latin typeface="Cambria Math" panose="02040503050406030204" pitchFamily="18" charset="0"/>
                            </a:rPr>
                            <m:t>𝑻</m:t>
                          </m:r>
                          <m:r>
                            <a:rPr lang="en-US" altLang="zh-CN" sz="1600" b="1" i="1" baseline="-25000" dirty="0" smtClean="0">
                              <a:latin typeface="Cambria Math" panose="02040503050406030204" pitchFamily="18" charset="0"/>
                            </a:rPr>
                            <m:t>𝑪𝑷𝑼</m:t>
                          </m:r>
                          <m:r>
                            <a:rPr lang="en-US" altLang="zh-CN" sz="1600" b="1" i="1" dirty="0" smtClean="0">
                              <a:latin typeface="Cambria Math" panose="02040503050406030204" pitchFamily="18" charset="0"/>
                              <a:ea typeface="Cambria Math" panose="02040503050406030204" pitchFamily="18" charset="0"/>
                            </a:rPr>
                            <m:t>×</m:t>
                          </m:r>
                          <m:sSup>
                            <m:sSupPr>
                              <m:ctrlPr>
                                <a:rPr lang="en-US" altLang="zh-CN" sz="1600" b="1" i="1" dirty="0" smtClean="0">
                                  <a:latin typeface="Cambria Math" panose="02040503050406030204" pitchFamily="18" charset="0"/>
                                </a:rPr>
                              </m:ctrlPr>
                            </m:sSupPr>
                            <m:e>
                              <m:r>
                                <a:rPr lang="en-US" altLang="zh-CN" sz="1600" b="1" i="1" dirty="0" smtClean="0">
                                  <a:latin typeface="Cambria Math" panose="02040503050406030204" pitchFamily="18" charset="0"/>
                                </a:rPr>
                                <m:t>𝟏𝟎</m:t>
                              </m:r>
                            </m:e>
                            <m:sup>
                              <m:r>
                                <a:rPr lang="en-US" altLang="zh-CN" sz="1600" b="1" i="1" dirty="0" smtClean="0">
                                  <a:latin typeface="Cambria Math" panose="02040503050406030204" pitchFamily="18" charset="0"/>
                                </a:rPr>
                                <m:t>𝟔</m:t>
                              </m:r>
                            </m:sup>
                          </m:sSup>
                        </m:den>
                      </m:f>
                    </m:oMath>
                  </m:oMathPara>
                </a14:m>
                <a:endParaRPr lang="zh-CN" altLang="en-US" sz="1600" b="1" i="1" dirty="0"/>
              </a:p>
            </p:txBody>
          </p:sp>
        </mc:Choice>
        <mc:Fallback xmlns="">
          <p:sp>
            <p:nvSpPr>
              <p:cNvPr id="4" name="文本框 3">
                <a:extLst>
                  <a:ext uri="{FF2B5EF4-FFF2-40B4-BE49-F238E27FC236}">
                    <a16:creationId xmlns:a16="http://schemas.microsoft.com/office/drawing/2014/main" id="{7B9B018E-0B9B-4958-A0A5-C28D6FA0951F}"/>
                  </a:ext>
                </a:extLst>
              </p:cNvPr>
              <p:cNvSpPr txBox="1">
                <a:spLocks noRot="1" noChangeAspect="1" noMove="1" noResize="1" noEditPoints="1" noAdjustHandles="1" noChangeArrowheads="1" noChangeShapeType="1" noTextEdit="1"/>
              </p:cNvSpPr>
              <p:nvPr/>
            </p:nvSpPr>
            <p:spPr>
              <a:xfrm>
                <a:off x="3143543" y="4941168"/>
                <a:ext cx="2148537" cy="468141"/>
              </a:xfrm>
              <a:prstGeom prst="rect">
                <a:avLst/>
              </a:prstGeom>
              <a:blipFill>
                <a:blip r:embed="rId2"/>
                <a:stretch>
                  <a:fillRect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608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375"/>
          </a:xfrm>
        </p:spPr>
        <p:txBody>
          <a:bodyPr rtlCol="0">
            <a:normAutofit/>
          </a:bodyPr>
          <a:lstStyle/>
          <a:p>
            <a:pPr eaLnBrk="1" fontAlgn="auto" hangingPunct="1">
              <a:spcAft>
                <a:spcPts val="0"/>
              </a:spcAft>
              <a:defRPr/>
            </a:pPr>
            <a:r>
              <a:rPr lang="en-US" altLang="zh-CN" b="1" dirty="0">
                <a:ea typeface="黑体" pitchFamily="49" charset="-122"/>
              </a:rPr>
              <a:t>1.4.3  CPU</a:t>
            </a:r>
            <a:r>
              <a:rPr lang="zh-CN" altLang="en-US" b="1" dirty="0">
                <a:ea typeface="黑体" pitchFamily="49" charset="-122"/>
              </a:rPr>
              <a:t>性能公式应用</a:t>
            </a:r>
            <a:endParaRPr lang="en-US" altLang="zh-CN" b="1" dirty="0">
              <a:ea typeface="黑体" pitchFamily="49" charset="-122"/>
            </a:endParaRPr>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例</a:t>
            </a:r>
            <a:r>
              <a:rPr lang="en-US" altLang="zh-CN" sz="1800" b="1" dirty="0"/>
              <a:t>1.1</a:t>
            </a:r>
            <a:r>
              <a:rPr lang="zh-CN" altLang="en-US" sz="1800" b="1" dirty="0"/>
              <a:t>：某程序的目标代码主要由</a:t>
            </a:r>
            <a:r>
              <a:rPr lang="en-US" altLang="zh-CN" sz="1800" b="1" dirty="0"/>
              <a:t>4</a:t>
            </a:r>
            <a:r>
              <a:rPr lang="zh-CN" altLang="en-US" sz="1800" b="1" dirty="0"/>
              <a:t>类指令组成，它们在程序中所占比例和各自</a:t>
            </a:r>
            <a:r>
              <a:rPr lang="en-US" altLang="zh-CN" sz="1800" b="1" dirty="0"/>
              <a:t>CPI</a:t>
            </a:r>
            <a:r>
              <a:rPr lang="zh-CN" altLang="en-US" sz="1800" b="1" dirty="0"/>
              <a:t>如表</a:t>
            </a:r>
            <a:r>
              <a:rPr lang="en-US" altLang="zh-CN" sz="1800" b="1" dirty="0"/>
              <a:t>1.4</a:t>
            </a:r>
            <a:r>
              <a:rPr lang="zh-CN" altLang="en-US" sz="1800" b="1" dirty="0"/>
              <a:t>所示（见教材）。请问：</a:t>
            </a:r>
            <a:endParaRPr lang="en-US" altLang="zh-CN" sz="1800" b="1" dirty="0"/>
          </a:p>
          <a:p>
            <a:pPr marL="1257300" lvl="2" indent="-342900" eaLnBrk="1" fontAlgn="auto" hangingPunct="1">
              <a:spcAft>
                <a:spcPts val="0"/>
              </a:spcAft>
              <a:buFont typeface="+mj-ea"/>
              <a:buAutoNum type="circleNumDbPlain"/>
              <a:defRPr/>
            </a:pPr>
            <a:r>
              <a:rPr lang="zh-CN" altLang="en-US" sz="1600" b="1" dirty="0"/>
              <a:t>求该程序的</a:t>
            </a:r>
            <a:r>
              <a:rPr lang="en-US" altLang="zh-CN" sz="1600" b="1" dirty="0">
                <a:solidFill>
                  <a:srgbClr val="FF0000"/>
                </a:solidFill>
              </a:rPr>
              <a:t>CPI</a:t>
            </a:r>
            <a:r>
              <a:rPr lang="zh-CN" altLang="en-US" sz="1600" b="1" dirty="0"/>
              <a:t>。</a:t>
            </a:r>
            <a:endParaRPr lang="en-US" altLang="zh-CN" sz="1600" b="1" dirty="0"/>
          </a:p>
          <a:p>
            <a:pPr marL="1257300" lvl="2" indent="-342900" eaLnBrk="1" fontAlgn="auto" hangingPunct="1">
              <a:spcAft>
                <a:spcPts val="0"/>
              </a:spcAft>
              <a:buFont typeface="+mj-ea"/>
              <a:buAutoNum type="circleNumDbPlain"/>
              <a:defRPr/>
            </a:pPr>
            <a:r>
              <a:rPr lang="zh-CN" altLang="en-US" sz="1600" b="1" dirty="0"/>
              <a:t>若该</a:t>
            </a:r>
            <a:r>
              <a:rPr lang="en-US" altLang="zh-CN" sz="1600" b="1" dirty="0"/>
              <a:t>CPU</a:t>
            </a:r>
            <a:r>
              <a:rPr lang="zh-CN" altLang="en-US" sz="1600" b="1" dirty="0"/>
              <a:t>的主频为</a:t>
            </a:r>
            <a:r>
              <a:rPr lang="en-US" altLang="zh-CN" sz="1600" b="1" dirty="0"/>
              <a:t>400MHz</a:t>
            </a:r>
            <a:r>
              <a:rPr lang="zh-CN" altLang="en-US" sz="1600" b="1" dirty="0"/>
              <a:t>，求该计算机的</a:t>
            </a:r>
            <a:r>
              <a:rPr lang="en-US" altLang="zh-CN" sz="1600" b="1" dirty="0">
                <a:solidFill>
                  <a:srgbClr val="FF0000"/>
                </a:solidFill>
              </a:rPr>
              <a:t>MIPS</a:t>
            </a:r>
            <a:r>
              <a:rPr lang="zh-CN" altLang="en-US" sz="1600" b="1" dirty="0"/>
              <a:t>。</a:t>
            </a:r>
            <a:endParaRPr lang="en-US" altLang="zh-CN" sz="1600" b="1" dirty="0"/>
          </a:p>
          <a:p>
            <a:pPr marL="1257300" lvl="2" indent="-342900" eaLnBrk="1" fontAlgn="auto" hangingPunct="1">
              <a:spcAft>
                <a:spcPts val="0"/>
              </a:spcAft>
              <a:buFont typeface="+mj-ea"/>
              <a:buAutoNum type="circleNumDbPlain"/>
              <a:defRPr/>
            </a:pPr>
            <a:endParaRPr lang="en-US" altLang="zh-CN" sz="14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endParaRPr lang="en-US" altLang="zh-CN" sz="1800" b="1" dirty="0"/>
          </a:p>
          <a:p>
            <a:pPr marL="857250" lvl="1" indent="-342900" eaLnBrk="1" fontAlgn="auto" hangingPunct="1">
              <a:spcAft>
                <a:spcPts val="0"/>
              </a:spcAft>
              <a:defRPr/>
            </a:pPr>
            <a:r>
              <a:rPr lang="zh-CN" altLang="en-US" sz="1800" b="1" dirty="0"/>
              <a:t>答：</a:t>
            </a:r>
            <a:endParaRPr lang="en-US" altLang="zh-CN" sz="1800" b="1" dirty="0"/>
          </a:p>
          <a:p>
            <a:pPr marL="857250" lvl="1" indent="-342900" eaLnBrk="1" fontAlgn="auto" hangingPunct="1">
              <a:spcAft>
                <a:spcPts val="0"/>
              </a:spcAft>
              <a:defRPr/>
            </a:pPr>
            <a:endParaRPr lang="en-US" altLang="zh-CN" sz="18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2057FD8-1DD7-42EF-B771-51C891C47166}"/>
                  </a:ext>
                </a:extLst>
              </p:cNvPr>
              <p:cNvSpPr txBox="1"/>
              <p:nvPr/>
            </p:nvSpPr>
            <p:spPr>
              <a:xfrm>
                <a:off x="1691680" y="4891548"/>
                <a:ext cx="6656181" cy="697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𝑪𝑷𝑰</m:t>
                      </m:r>
                      <m:r>
                        <a:rPr lang="pt-BR" altLang="zh-CN" sz="1600" b="1" i="1" smtClean="0">
                          <a:latin typeface="Cambria Math" panose="02040503050406030204" pitchFamily="18" charset="0"/>
                        </a:rPr>
                        <m:t>=</m:t>
                      </m:r>
                      <m:nary>
                        <m:naryPr>
                          <m:chr m:val="∑"/>
                          <m:ctrlPr>
                            <a:rPr lang="pt-BR" altLang="zh-CN" sz="1600" b="1" i="1" smtClean="0">
                              <a:latin typeface="Cambria Math" panose="02040503050406030204" pitchFamily="18" charset="0"/>
                            </a:rPr>
                          </m:ctrlPr>
                        </m:naryPr>
                        <m:sub>
                          <m:r>
                            <a:rPr lang="en-US" altLang="zh-CN" sz="1600" b="1" i="1">
                              <a:latin typeface="Cambria Math" panose="02040503050406030204" pitchFamily="18" charset="0"/>
                            </a:rPr>
                            <m:t>𝒊</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𝟏</m:t>
                          </m:r>
                        </m:sub>
                        <m:sup>
                          <m:r>
                            <a:rPr lang="en-US" altLang="zh-CN" sz="1600" b="1" i="1" smtClean="0">
                              <a:latin typeface="Cambria Math" panose="02040503050406030204" pitchFamily="18" charset="0"/>
                            </a:rPr>
                            <m:t>𝟒</m:t>
                          </m:r>
                        </m:sup>
                        <m:e>
                          <m:d>
                            <m:dPr>
                              <m:ctrlPr>
                                <a:rPr lang="pt-BR" altLang="zh-CN" sz="1600" b="1" i="1" smtClean="0">
                                  <a:latin typeface="Cambria Math" panose="02040503050406030204" pitchFamily="18" charset="0"/>
                                </a:rPr>
                              </m:ctrlPr>
                            </m:dPr>
                            <m:e>
                              <m:sSub>
                                <m:sSubPr>
                                  <m:ctrlPr>
                                    <a:rPr lang="pt-BR" altLang="zh-CN" sz="1600" b="1" i="1" smtClean="0">
                                      <a:latin typeface="Cambria Math" panose="02040503050406030204" pitchFamily="18" charset="0"/>
                                    </a:rPr>
                                  </m:ctrlPr>
                                </m:sSubPr>
                                <m:e>
                                  <m:r>
                                    <a:rPr lang="en-US" altLang="zh-CN" sz="1600" b="1" i="1" smtClean="0">
                                      <a:latin typeface="Cambria Math" panose="02040503050406030204" pitchFamily="18" charset="0"/>
                                    </a:rPr>
                                    <m:t>𝑪𝑷𝑰</m:t>
                                  </m:r>
                                </m:e>
                                <m:sub>
                                  <m:r>
                                    <a:rPr lang="en-US" altLang="zh-CN" sz="1600" b="1" i="1" smtClean="0">
                                      <a:latin typeface="Cambria Math" panose="02040503050406030204" pitchFamily="18" charset="0"/>
                                    </a:rPr>
                                    <m:t>𝒊</m:t>
                                  </m:r>
                                </m:sub>
                              </m:sSub>
                              <m:func>
                                <m:funcPr>
                                  <m:ctrlPr>
                                    <a:rPr lang="pt-BR" altLang="zh-CN" sz="1600" b="1" i="1" smtClean="0">
                                      <a:latin typeface="Cambria Math" panose="02040503050406030204" pitchFamily="18" charset="0"/>
                                    </a:rPr>
                                  </m:ctrlPr>
                                </m:funcPr>
                                <m:fName>
                                  <m:r>
                                    <a:rPr lang="pt-BR" altLang="zh-CN" sz="1600" b="1" i="1" smtClean="0">
                                      <a:latin typeface="Cambria Math" panose="02040503050406030204" pitchFamily="18" charset="0"/>
                                      <a:ea typeface="Cambria Math" panose="02040503050406030204" pitchFamily="18" charset="0"/>
                                    </a:rPr>
                                    <m:t>×</m:t>
                                  </m:r>
                                </m:fName>
                                <m:e>
                                  <m:sSub>
                                    <m:sSubPr>
                                      <m:ctrlPr>
                                        <a:rPr lang="pt-BR" altLang="zh-CN" sz="1600" b="1" i="1">
                                          <a:latin typeface="Cambria Math" panose="02040503050406030204" pitchFamily="18" charset="0"/>
                                        </a:rPr>
                                      </m:ctrlPr>
                                    </m:sSubPr>
                                    <m:e>
                                      <m:r>
                                        <a:rPr lang="en-US" altLang="zh-CN" sz="1600" b="1" i="1">
                                          <a:latin typeface="Cambria Math" panose="02040503050406030204" pitchFamily="18" charset="0"/>
                                        </a:rPr>
                                        <m:t>𝑷</m:t>
                                      </m:r>
                                    </m:e>
                                    <m:sub>
                                      <m:r>
                                        <a:rPr lang="en-US" altLang="zh-CN" sz="1600" b="1" i="1">
                                          <a:latin typeface="Cambria Math" panose="02040503050406030204" pitchFamily="18" charset="0"/>
                                        </a:rPr>
                                        <m:t>𝒊</m:t>
                                      </m:r>
                                    </m:sub>
                                  </m:sSub>
                                </m:e>
                              </m:func>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𝟎</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𝟔</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𝟐</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𝟏𝟖</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𝟒</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𝟏𝟐</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𝟖</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r>
                            <a:rPr lang="en-US" altLang="zh-CN" sz="1600" b="1" i="1">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𝟐</m:t>
                          </m:r>
                          <m:r>
                            <a:rPr lang="en-US" altLang="zh-CN" sz="1600" b="1" i="1" smtClean="0">
                              <a:solidFill>
                                <a:srgbClr val="FF0000"/>
                              </a:solidFill>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𝟐𝟒</m:t>
                          </m:r>
                        </m:e>
                      </m:nary>
                    </m:oMath>
                  </m:oMathPara>
                </a14:m>
                <a:endParaRPr lang="zh-CN" altLang="en-US" sz="1600" b="1" i="1" dirty="0"/>
              </a:p>
            </p:txBody>
          </p:sp>
        </mc:Choice>
        <mc:Fallback xmlns="">
          <p:sp>
            <p:nvSpPr>
              <p:cNvPr id="4" name="文本框 3">
                <a:extLst>
                  <a:ext uri="{FF2B5EF4-FFF2-40B4-BE49-F238E27FC236}">
                    <a16:creationId xmlns:a16="http://schemas.microsoft.com/office/drawing/2014/main" id="{32057FD8-1DD7-42EF-B771-51C891C47166}"/>
                  </a:ext>
                </a:extLst>
              </p:cNvPr>
              <p:cNvSpPr txBox="1">
                <a:spLocks noRot="1" noChangeAspect="1" noMove="1" noResize="1" noEditPoints="1" noAdjustHandles="1" noChangeArrowheads="1" noChangeShapeType="1" noTextEdit="1"/>
              </p:cNvSpPr>
              <p:nvPr/>
            </p:nvSpPr>
            <p:spPr>
              <a:xfrm>
                <a:off x="1691680" y="4891548"/>
                <a:ext cx="6656181" cy="697692"/>
              </a:xfrm>
              <a:prstGeom prst="rect">
                <a:avLst/>
              </a:prstGeom>
              <a:blipFill>
                <a:blip r:embed="rId2"/>
                <a:stretch>
                  <a:fillRect/>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8C49B0A-664F-485C-AE92-7ADE99AB8BB6}"/>
              </a:ext>
            </a:extLst>
          </p:cNvPr>
          <p:cNvGrpSpPr/>
          <p:nvPr/>
        </p:nvGrpSpPr>
        <p:grpSpPr>
          <a:xfrm>
            <a:off x="2483768" y="2420888"/>
            <a:ext cx="3673320" cy="1983021"/>
            <a:chOff x="2555776" y="2492896"/>
            <a:chExt cx="3673320" cy="1983021"/>
          </a:xfrm>
        </p:grpSpPr>
        <p:pic>
          <p:nvPicPr>
            <p:cNvPr id="7" name="图片 6">
              <a:extLst>
                <a:ext uri="{FF2B5EF4-FFF2-40B4-BE49-F238E27FC236}">
                  <a16:creationId xmlns:a16="http://schemas.microsoft.com/office/drawing/2014/main" id="{CA95D76C-E7C6-41A2-A686-D7478D7990E2}"/>
                </a:ext>
              </a:extLst>
            </p:cNvPr>
            <p:cNvPicPr>
              <a:picLocks noChangeAspect="1"/>
            </p:cNvPicPr>
            <p:nvPr/>
          </p:nvPicPr>
          <p:blipFill>
            <a:blip r:embed="rId3"/>
            <a:stretch>
              <a:fillRect/>
            </a:stretch>
          </p:blipFill>
          <p:spPr>
            <a:xfrm>
              <a:off x="2555776" y="2780928"/>
              <a:ext cx="3673320" cy="1694989"/>
            </a:xfrm>
            <a:prstGeom prst="rect">
              <a:avLst/>
            </a:prstGeom>
          </p:spPr>
        </p:pic>
        <p:sp>
          <p:nvSpPr>
            <p:cNvPr id="8" name="文本框 7">
              <a:extLst>
                <a:ext uri="{FF2B5EF4-FFF2-40B4-BE49-F238E27FC236}">
                  <a16:creationId xmlns:a16="http://schemas.microsoft.com/office/drawing/2014/main" id="{1AC82DD4-BEE1-4A31-98A2-4B9D3A52E5F9}"/>
                </a:ext>
              </a:extLst>
            </p:cNvPr>
            <p:cNvSpPr txBox="1"/>
            <p:nvPr/>
          </p:nvSpPr>
          <p:spPr>
            <a:xfrm>
              <a:off x="3989662" y="2492896"/>
              <a:ext cx="654346" cy="338554"/>
            </a:xfrm>
            <a:prstGeom prst="rect">
              <a:avLst/>
            </a:prstGeom>
            <a:noFill/>
          </p:spPr>
          <p:txBody>
            <a:bodyPr wrap="none" rtlCol="0">
              <a:spAutoFit/>
            </a:bodyPr>
            <a:lstStyle/>
            <a:p>
              <a:r>
                <a:rPr lang="zh-CN" altLang="en-US" sz="1600" b="1" dirty="0"/>
                <a:t>表</a:t>
              </a:r>
              <a:r>
                <a:rPr lang="en-US" altLang="zh-CN" sz="1600" b="1" dirty="0"/>
                <a:t>1.4</a:t>
              </a:r>
              <a:endParaRPr lang="zh-CN" altLang="en-US" sz="1600" b="1" dirty="0"/>
            </a:p>
          </p:txBody>
        </p:sp>
      </p:grpSp>
      <p:pic>
        <p:nvPicPr>
          <p:cNvPr id="6" name="图片 5">
            <a:extLst>
              <a:ext uri="{FF2B5EF4-FFF2-40B4-BE49-F238E27FC236}">
                <a16:creationId xmlns:a16="http://schemas.microsoft.com/office/drawing/2014/main" id="{3D1A43E1-AA49-4E40-98B5-984D1D7064DC}"/>
              </a:ext>
            </a:extLst>
          </p:cNvPr>
          <p:cNvPicPr>
            <a:picLocks noChangeAspect="1"/>
          </p:cNvPicPr>
          <p:nvPr/>
        </p:nvPicPr>
        <p:blipFill>
          <a:blip r:embed="rId4"/>
          <a:stretch>
            <a:fillRect/>
          </a:stretch>
        </p:blipFill>
        <p:spPr>
          <a:xfrm>
            <a:off x="1691680" y="5887330"/>
            <a:ext cx="3873470" cy="651760"/>
          </a:xfrm>
          <a:prstGeom prst="rect">
            <a:avLst/>
          </a:prstGeom>
        </p:spPr>
      </p:pic>
    </p:spTree>
    <p:extLst>
      <p:ext uri="{BB962C8B-B14F-4D97-AF65-F5344CB8AC3E}">
        <p14:creationId xmlns:p14="http://schemas.microsoft.com/office/powerpoint/2010/main" val="1497896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332656"/>
            <a:ext cx="8229600" cy="6048375"/>
          </a:xfrm>
        </p:spPr>
        <p:txBody>
          <a:bodyPr rtlCol="0">
            <a:normAutofit fontScale="92500" lnSpcReduction="20000"/>
          </a:bodyPr>
          <a:lstStyle/>
          <a:p>
            <a:pPr lvl="1" eaLnBrk="1" fontAlgn="auto" hangingPunct="1">
              <a:spcAft>
                <a:spcPts val="0"/>
              </a:spcAft>
              <a:defRPr/>
            </a:pPr>
            <a:r>
              <a:rPr lang="zh-CN" altLang="en-US" sz="1900" b="1" dirty="0"/>
              <a:t>例</a:t>
            </a:r>
            <a:r>
              <a:rPr lang="en-US" altLang="zh-CN" sz="1900" b="1" dirty="0"/>
              <a:t>1.2</a:t>
            </a:r>
            <a:r>
              <a:rPr lang="zh-CN" altLang="en-US" sz="1900" b="1" dirty="0"/>
              <a:t>：若计算机</a:t>
            </a:r>
            <a:r>
              <a:rPr lang="en-US" altLang="zh-CN" sz="1900" b="1" dirty="0"/>
              <a:t>A</a:t>
            </a:r>
            <a:r>
              <a:rPr lang="zh-CN" altLang="en-US" sz="1900" b="1" dirty="0"/>
              <a:t>和</a:t>
            </a:r>
            <a:r>
              <a:rPr lang="en-US" altLang="zh-CN" sz="1900" b="1" dirty="0"/>
              <a:t>B</a:t>
            </a:r>
            <a:r>
              <a:rPr lang="zh-CN" altLang="en-US" sz="1900" b="1" dirty="0"/>
              <a:t>是基于相同指令集设计的两种不同类型的计算机，</a:t>
            </a:r>
            <a:r>
              <a:rPr lang="en-US" altLang="zh-CN" sz="1900" b="1" dirty="0"/>
              <a:t>A</a:t>
            </a:r>
            <a:r>
              <a:rPr lang="zh-CN" altLang="en-US" sz="1900" b="1" dirty="0"/>
              <a:t>的时钟周期为</a:t>
            </a:r>
            <a:r>
              <a:rPr lang="en-US" altLang="zh-CN" sz="1900" b="1" dirty="0"/>
              <a:t>2ns</a:t>
            </a:r>
            <a:r>
              <a:rPr lang="zh-CN" altLang="en-US" sz="1900" b="1" dirty="0"/>
              <a:t>，某程序在</a:t>
            </a:r>
            <a:r>
              <a:rPr lang="en-US" altLang="zh-CN" sz="1900" b="1" dirty="0"/>
              <a:t>A</a:t>
            </a:r>
            <a:r>
              <a:rPr lang="zh-CN" altLang="en-US" sz="1900" b="1" dirty="0"/>
              <a:t>上运行时的</a:t>
            </a:r>
            <a:r>
              <a:rPr lang="en-US" altLang="zh-CN" sz="1900" b="1" dirty="0"/>
              <a:t>CPI</a:t>
            </a:r>
            <a:r>
              <a:rPr lang="zh-CN" altLang="en-US" sz="1900" b="1" dirty="0"/>
              <a:t>为</a:t>
            </a:r>
            <a:r>
              <a:rPr lang="en-US" altLang="zh-CN" sz="1900" b="1" dirty="0"/>
              <a:t>3</a:t>
            </a:r>
            <a:r>
              <a:rPr lang="zh-CN" altLang="en-US" sz="1900" b="1" dirty="0"/>
              <a:t>；</a:t>
            </a:r>
            <a:r>
              <a:rPr lang="en-US" altLang="zh-CN" sz="1900" b="1" dirty="0"/>
              <a:t>B</a:t>
            </a:r>
            <a:r>
              <a:rPr lang="zh-CN" altLang="en-US" sz="1900" b="1" dirty="0"/>
              <a:t>的时钟周期为</a:t>
            </a:r>
            <a:r>
              <a:rPr lang="en-US" altLang="zh-CN" sz="1900" b="1" dirty="0"/>
              <a:t>4ns</a:t>
            </a:r>
            <a:r>
              <a:rPr lang="zh-CN" altLang="en-US" sz="1900" b="1" dirty="0"/>
              <a:t>，同一程序在</a:t>
            </a:r>
            <a:r>
              <a:rPr lang="en-US" altLang="zh-CN" sz="1900" b="1" dirty="0"/>
              <a:t>B</a:t>
            </a:r>
            <a:r>
              <a:rPr lang="zh-CN" altLang="en-US" sz="1900" b="1" dirty="0"/>
              <a:t>上运行时的</a:t>
            </a:r>
            <a:r>
              <a:rPr lang="en-US" altLang="zh-CN" sz="1900" b="1" dirty="0"/>
              <a:t>CPI</a:t>
            </a:r>
            <a:r>
              <a:rPr lang="zh-CN" altLang="en-US" sz="1900" b="1" dirty="0"/>
              <a:t>为</a:t>
            </a:r>
            <a:r>
              <a:rPr lang="en-US" altLang="zh-CN" sz="1900" b="1" dirty="0"/>
              <a:t>2</a:t>
            </a:r>
            <a:r>
              <a:rPr lang="zh-CN" altLang="en-US" sz="1900" b="1" dirty="0"/>
              <a:t>。请问，对这个程序而言，计算机</a:t>
            </a:r>
            <a:r>
              <a:rPr lang="en-US" altLang="zh-CN" sz="1900" b="1" dirty="0"/>
              <a:t>A</a:t>
            </a:r>
            <a:r>
              <a:rPr lang="zh-CN" altLang="en-US" sz="1900" b="1" dirty="0"/>
              <a:t>与</a:t>
            </a:r>
            <a:r>
              <a:rPr lang="en-US" altLang="zh-CN" sz="1900" b="1" dirty="0"/>
              <a:t>B</a:t>
            </a:r>
            <a:r>
              <a:rPr lang="zh-CN" altLang="en-US" sz="1900" b="1" dirty="0">
                <a:solidFill>
                  <a:srgbClr val="FF0000"/>
                </a:solidFill>
              </a:rPr>
              <a:t>哪个更快</a:t>
            </a:r>
            <a:r>
              <a:rPr lang="zh-CN" altLang="en-US" sz="1900" b="1" dirty="0"/>
              <a:t>？</a:t>
            </a:r>
            <a:r>
              <a:rPr lang="zh-CN" altLang="en-US" sz="1900" b="1" dirty="0">
                <a:solidFill>
                  <a:srgbClr val="FF0000"/>
                </a:solidFill>
              </a:rPr>
              <a:t>快多少</a:t>
            </a:r>
            <a:r>
              <a:rPr lang="zh-CN" altLang="en-US" sz="1900" b="1" dirty="0"/>
              <a:t>？</a:t>
            </a:r>
            <a:endParaRPr lang="en-US" altLang="zh-CN" sz="1900" b="1" dirty="0"/>
          </a:p>
          <a:p>
            <a:pPr marL="857250" lvl="1" indent="-342900" eaLnBrk="1" fontAlgn="auto" hangingPunct="1">
              <a:spcAft>
                <a:spcPts val="0"/>
              </a:spcAft>
              <a:defRPr/>
            </a:pPr>
            <a:endParaRPr lang="en-US" altLang="zh-CN" sz="1900" b="1" dirty="0"/>
          </a:p>
          <a:p>
            <a:pPr marL="857250" lvl="1" indent="-342900" eaLnBrk="1" fontAlgn="auto" hangingPunct="1">
              <a:spcAft>
                <a:spcPts val="0"/>
              </a:spcAft>
              <a:defRPr/>
            </a:pPr>
            <a:r>
              <a:rPr lang="zh-CN" altLang="en-US" sz="1900" b="1" dirty="0"/>
              <a:t>答：</a:t>
            </a:r>
            <a:endParaRPr lang="en-US" altLang="zh-CN" sz="1900" b="1" dirty="0"/>
          </a:p>
          <a:p>
            <a:pPr marL="1257300" lvl="2" indent="-342900" eaLnBrk="1" fontAlgn="auto" hangingPunct="1">
              <a:spcAft>
                <a:spcPts val="0"/>
              </a:spcAft>
              <a:defRPr/>
            </a:pPr>
            <a:r>
              <a:rPr lang="zh-CN" altLang="en-US" sz="1600" b="1" dirty="0"/>
              <a:t>该程序在计算机</a:t>
            </a:r>
            <a:r>
              <a:rPr lang="en-US" altLang="zh-CN" sz="1600" b="1" dirty="0"/>
              <a:t>A</a:t>
            </a:r>
            <a:r>
              <a:rPr lang="zh-CN" altLang="en-US" sz="1600" b="1" dirty="0"/>
              <a:t>和计算机</a:t>
            </a:r>
            <a:r>
              <a:rPr lang="en-US" altLang="zh-CN" sz="1600" b="1" dirty="0"/>
              <a:t>B</a:t>
            </a:r>
            <a:r>
              <a:rPr lang="zh-CN" altLang="en-US" sz="1600" b="1" dirty="0"/>
              <a:t>上的运行时间分别为：</a:t>
            </a: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因为是同一个程序，故：</a:t>
            </a: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因此有：</a:t>
            </a: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857250" lvl="1" indent="-342900" eaLnBrk="1" fontAlgn="auto" hangingPunct="1">
              <a:spcAft>
                <a:spcPts val="0"/>
              </a:spcAft>
              <a:defRPr/>
            </a:pPr>
            <a:endParaRPr lang="en-US" altLang="zh-CN" sz="1600" b="1" dirty="0"/>
          </a:p>
          <a:p>
            <a:pPr marL="1257300" lvl="2" indent="-342900" eaLnBrk="1" fontAlgn="auto" hangingPunct="1">
              <a:spcAft>
                <a:spcPts val="0"/>
              </a:spcAft>
              <a:defRPr/>
            </a:pPr>
            <a:r>
              <a:rPr lang="zh-CN" altLang="en-US" sz="1600" b="1" dirty="0"/>
              <a:t>即：计算机</a:t>
            </a:r>
            <a:r>
              <a:rPr lang="en-US" altLang="zh-CN" sz="1600" b="1" dirty="0"/>
              <a:t>A</a:t>
            </a:r>
            <a:r>
              <a:rPr lang="zh-CN" altLang="en-US" sz="1600" b="1" dirty="0"/>
              <a:t>比计算机</a:t>
            </a:r>
            <a:r>
              <a:rPr lang="en-US" altLang="zh-CN" sz="1600" b="1" dirty="0"/>
              <a:t>B</a:t>
            </a:r>
            <a:r>
              <a:rPr lang="zh-CN" altLang="en-US" sz="1600" b="1" dirty="0"/>
              <a:t>快，快</a:t>
            </a:r>
            <a:r>
              <a:rPr lang="en-US" altLang="zh-CN" sz="1600" b="1" dirty="0"/>
              <a:t>1/0.75≈1.3333</a:t>
            </a:r>
            <a:r>
              <a:rPr lang="zh-CN" altLang="en-US" sz="1600" b="1" dirty="0"/>
              <a:t>倍。</a:t>
            </a:r>
            <a:endParaRPr lang="en-US" altLang="zh-CN" sz="1600" b="1" dirty="0"/>
          </a:p>
          <a:p>
            <a:pPr marL="857250" lvl="1" indent="-342900" eaLnBrk="1" fontAlgn="auto" hangingPunct="1">
              <a:spcAft>
                <a:spcPts val="0"/>
              </a:spcAft>
              <a:defRPr/>
            </a:pPr>
            <a:endParaRPr lang="en-US" altLang="zh-CN" sz="18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329C5A-1809-4343-B118-F2D6A67D8A41}"/>
                  </a:ext>
                </a:extLst>
              </p:cNvPr>
              <p:cNvSpPr txBox="1"/>
              <p:nvPr/>
            </p:nvSpPr>
            <p:spPr>
              <a:xfrm>
                <a:off x="2434242" y="2234307"/>
                <a:ext cx="2292102"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𝑪𝑷𝑼𝑨</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baseline="-25000" smtClean="0">
                          <a:latin typeface="Cambria Math" panose="02040503050406030204" pitchFamily="18" charset="0"/>
                        </a:rPr>
                        <m:t>𝑨</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𝑨</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𝑨</m:t>
                      </m:r>
                    </m:oMath>
                  </m:oMathPara>
                </a14:m>
                <a:endParaRPr lang="zh-CN" altLang="en-US" sz="1600" b="1" i="1" baseline="-25000" dirty="0"/>
              </a:p>
            </p:txBody>
          </p:sp>
        </mc:Choice>
        <mc:Fallback xmlns="">
          <p:sp>
            <p:nvSpPr>
              <p:cNvPr id="6" name="文本框 5">
                <a:extLst>
                  <a:ext uri="{FF2B5EF4-FFF2-40B4-BE49-F238E27FC236}">
                    <a16:creationId xmlns:a16="http://schemas.microsoft.com/office/drawing/2014/main" id="{9D329C5A-1809-4343-B118-F2D6A67D8A41}"/>
                  </a:ext>
                </a:extLst>
              </p:cNvPr>
              <p:cNvSpPr txBox="1">
                <a:spLocks noRot="1" noChangeAspect="1" noMove="1" noResize="1" noEditPoints="1" noAdjustHandles="1" noChangeArrowheads="1" noChangeShapeType="1" noTextEdit="1"/>
              </p:cNvSpPr>
              <p:nvPr/>
            </p:nvSpPr>
            <p:spPr>
              <a:xfrm>
                <a:off x="2434242" y="2234307"/>
                <a:ext cx="2292102" cy="240579"/>
              </a:xfrm>
              <a:prstGeom prst="rect">
                <a:avLst/>
              </a:prstGeom>
              <a:blipFill>
                <a:blip r:embed="rId2"/>
                <a:stretch>
                  <a:fillRect l="-798"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B3E2354-332C-490F-AEC1-201CE20D256E}"/>
                  </a:ext>
                </a:extLst>
              </p:cNvPr>
              <p:cNvSpPr txBox="1"/>
              <p:nvPr/>
            </p:nvSpPr>
            <p:spPr>
              <a:xfrm>
                <a:off x="2434242" y="2807789"/>
                <a:ext cx="2373855"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𝑪𝑷𝑼𝑩</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𝑪𝑷𝑰</m:t>
                      </m:r>
                      <m:r>
                        <a:rPr lang="en-US" altLang="zh-CN" sz="1600" b="1" i="1" baseline="-25000" smtClean="0">
                          <a:latin typeface="Cambria Math" panose="02040503050406030204" pitchFamily="18" charset="0"/>
                        </a:rPr>
                        <m:t>𝑩</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𝑩</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rPr>
                        <m:t>𝑻</m:t>
                      </m:r>
                      <m:r>
                        <a:rPr lang="en-US" altLang="zh-CN" sz="1600" b="1" i="1" baseline="-25000" smtClean="0">
                          <a:latin typeface="Cambria Math" panose="02040503050406030204" pitchFamily="18" charset="0"/>
                        </a:rPr>
                        <m:t>𝑩</m:t>
                      </m:r>
                    </m:oMath>
                  </m:oMathPara>
                </a14:m>
                <a:endParaRPr lang="zh-CN" altLang="en-US" sz="1600" b="1" i="1" baseline="-25000" dirty="0"/>
              </a:p>
            </p:txBody>
          </p:sp>
        </mc:Choice>
        <mc:Fallback xmlns="">
          <p:sp>
            <p:nvSpPr>
              <p:cNvPr id="7" name="文本框 6">
                <a:extLst>
                  <a:ext uri="{FF2B5EF4-FFF2-40B4-BE49-F238E27FC236}">
                    <a16:creationId xmlns:a16="http://schemas.microsoft.com/office/drawing/2014/main" id="{2B3E2354-332C-490F-AEC1-201CE20D256E}"/>
                  </a:ext>
                </a:extLst>
              </p:cNvPr>
              <p:cNvSpPr txBox="1">
                <a:spLocks noRot="1" noChangeAspect="1" noMove="1" noResize="1" noEditPoints="1" noAdjustHandles="1" noChangeArrowheads="1" noChangeShapeType="1" noTextEdit="1"/>
              </p:cNvSpPr>
              <p:nvPr/>
            </p:nvSpPr>
            <p:spPr>
              <a:xfrm>
                <a:off x="2434242" y="2807789"/>
                <a:ext cx="2373855" cy="240579"/>
              </a:xfrm>
              <a:prstGeom prst="rect">
                <a:avLst/>
              </a:prstGeom>
              <a:blipFill>
                <a:blip r:embed="rId3"/>
                <a:stretch>
                  <a:fillRect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404DCF8-4D3B-4D80-9828-89A59C38190B}"/>
                  </a:ext>
                </a:extLst>
              </p:cNvPr>
              <p:cNvSpPr txBox="1"/>
              <p:nvPr/>
            </p:nvSpPr>
            <p:spPr>
              <a:xfrm>
                <a:off x="2555776" y="4888737"/>
                <a:ext cx="4774192" cy="533479"/>
              </a:xfrm>
              <a:prstGeom prst="rect">
                <a:avLst/>
              </a:prstGeom>
              <a:noFill/>
            </p:spPr>
            <p:txBody>
              <a:bodyPr wrap="none" lIns="0" tIns="0" rIns="0" bIns="0" rtlCol="0">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𝑪𝑷𝑼</m:t>
                        </m:r>
                        <m:r>
                          <a:rPr lang="en-US" altLang="zh-CN" sz="2400" b="1" i="1" baseline="-25000" smtClean="0">
                            <a:latin typeface="Cambria Math" panose="02040503050406030204" pitchFamily="18" charset="0"/>
                          </a:rPr>
                          <m:t>𝑨</m:t>
                        </m:r>
                      </m:num>
                      <m:den>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𝑪𝑷𝑼𝑩</m:t>
                        </m:r>
                      </m:den>
                    </m:f>
                    <m:r>
                      <a:rPr lang="en-US" altLang="zh-CN" sz="2400" b="1" i="1" dirty="0" smtClean="0">
                        <a:latin typeface="Cambria Math" panose="02040503050406030204" pitchFamily="18" charset="0"/>
                      </a:rPr>
                      <m:t>=</m:t>
                    </m:r>
                    <m:f>
                      <m:fPr>
                        <m:ctrlPr>
                          <a:rPr lang="en-US" altLang="zh-CN" sz="2400" b="1" i="1" dirty="0">
                            <a:latin typeface="Cambria Math" panose="02040503050406030204" pitchFamily="18" charset="0"/>
                          </a:rPr>
                        </m:ctrlPr>
                      </m:fPr>
                      <m:num>
                        <m:r>
                          <a:rPr lang="en-US" altLang="zh-CN" sz="2400" b="1" i="1">
                            <a:latin typeface="Cambria Math" panose="02040503050406030204" pitchFamily="18" charset="0"/>
                          </a:rPr>
                          <m:t>𝑪𝑷𝑰</m:t>
                        </m:r>
                        <m:r>
                          <a:rPr lang="en-US" altLang="zh-CN" sz="2400" b="1" i="1" baseline="-25000">
                            <a:latin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baseline="-25000">
                            <a:latin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𝑨</m:t>
                        </m:r>
                      </m:num>
                      <m:den>
                        <m:r>
                          <a:rPr lang="en-US" altLang="zh-CN" sz="2400" b="1" i="1">
                            <a:latin typeface="Cambria Math" panose="02040503050406030204" pitchFamily="18" charset="0"/>
                          </a:rPr>
                          <m:t>𝑪𝑷𝑰</m:t>
                        </m:r>
                        <m:r>
                          <a:rPr lang="en-US" altLang="zh-CN" sz="2400" b="1" i="1" baseline="-25000">
                            <a:latin typeface="Cambria Math" panose="02040503050406030204" pitchFamily="18" charset="0"/>
                          </a:rPr>
                          <m:t>𝑩</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baseline="-25000">
                            <a:latin typeface="Cambria Math" panose="02040503050406030204" pitchFamily="18" charset="0"/>
                          </a:rPr>
                          <m:t>𝑩</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𝑻</m:t>
                        </m:r>
                        <m:r>
                          <a:rPr lang="en-US" altLang="zh-CN" sz="2400" b="1" i="1" baseline="-25000">
                            <a:latin typeface="Cambria Math" panose="02040503050406030204" pitchFamily="18" charset="0"/>
                          </a:rPr>
                          <m:t>𝑩</m:t>
                        </m:r>
                      </m:den>
                    </m:f>
                    <m:r>
                      <a:rPr lang="en-US" altLang="zh-CN" sz="2400" b="1" i="1" dirty="0" smtClean="0">
                        <a:latin typeface="Cambria Math" panose="02040503050406030204" pitchFamily="18" charset="0"/>
                      </a:rPr>
                      <m:t>=</m:t>
                    </m:r>
                    <m:f>
                      <m:fPr>
                        <m:ctrlPr>
                          <a:rPr lang="en-US" altLang="zh-CN" sz="2400" b="1" i="1" dirty="0">
                            <a:latin typeface="Cambria Math" panose="02040503050406030204" pitchFamily="18" charset="0"/>
                          </a:rPr>
                        </m:ctrlPr>
                      </m:fPr>
                      <m:num>
                        <m:r>
                          <a:rPr lang="en-US" altLang="zh-CN" sz="2400" b="1" i="1" dirty="0" smtClean="0">
                            <a:latin typeface="Cambria Math" panose="02040503050406030204" pitchFamily="18" charset="0"/>
                          </a:rPr>
                          <m:t>𝟑</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𝒏𝒔</m:t>
                        </m:r>
                      </m:num>
                      <m:den>
                        <m:r>
                          <a:rPr lang="en-US" altLang="zh-CN" sz="2400" b="1" i="1" smtClean="0">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𝑰𝑪</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𝟒</m:t>
                        </m:r>
                        <m:r>
                          <a:rPr lang="en-US" altLang="zh-CN" sz="2400" b="1" i="1" smtClean="0">
                            <a:latin typeface="Cambria Math" panose="02040503050406030204" pitchFamily="18" charset="0"/>
                            <a:ea typeface="Cambria Math" panose="02040503050406030204" pitchFamily="18" charset="0"/>
                          </a:rPr>
                          <m:t>𝒏𝒔</m:t>
                        </m:r>
                      </m:den>
                    </m:f>
                  </m:oMath>
                </a14:m>
                <a:r>
                  <a:rPr lang="en-US" altLang="zh-CN" sz="2400" b="1" dirty="0"/>
                  <a:t> </a:t>
                </a:r>
                <a14:m>
                  <m:oMath xmlns:m="http://schemas.openxmlformats.org/officeDocument/2006/math">
                    <m:r>
                      <a:rPr lang="en-US" altLang="zh-CN" sz="2400" b="1" i="1" dirty="0">
                        <a:latin typeface="Cambria Math" panose="02040503050406030204" pitchFamily="18" charset="0"/>
                      </a:rPr>
                      <m:t>= </m:t>
                    </m:r>
                  </m:oMath>
                </a14:m>
                <a:r>
                  <a:rPr lang="en-US" altLang="zh-CN" sz="2400" b="1" i="1" dirty="0">
                    <a:solidFill>
                      <a:srgbClr val="FF0000"/>
                    </a:solidFill>
                  </a:rPr>
                  <a:t>0.75</a:t>
                </a:r>
                <a:endParaRPr lang="zh-CN" altLang="en-US" sz="2400" b="1" i="1" dirty="0">
                  <a:solidFill>
                    <a:srgbClr val="FF0000"/>
                  </a:solidFill>
                </a:endParaRPr>
              </a:p>
            </p:txBody>
          </p:sp>
        </mc:Choice>
        <mc:Fallback xmlns="">
          <p:sp>
            <p:nvSpPr>
              <p:cNvPr id="8" name="文本框 7">
                <a:extLst>
                  <a:ext uri="{FF2B5EF4-FFF2-40B4-BE49-F238E27FC236}">
                    <a16:creationId xmlns:a16="http://schemas.microsoft.com/office/drawing/2014/main" id="{6404DCF8-4D3B-4D80-9828-89A59C38190B}"/>
                  </a:ext>
                </a:extLst>
              </p:cNvPr>
              <p:cNvSpPr txBox="1">
                <a:spLocks noRot="1" noChangeAspect="1" noMove="1" noResize="1" noEditPoints="1" noAdjustHandles="1" noChangeArrowheads="1" noChangeShapeType="1" noTextEdit="1"/>
              </p:cNvSpPr>
              <p:nvPr/>
            </p:nvSpPr>
            <p:spPr>
              <a:xfrm>
                <a:off x="2555776" y="4888737"/>
                <a:ext cx="4774192" cy="533479"/>
              </a:xfrm>
              <a:prstGeom prst="rect">
                <a:avLst/>
              </a:prstGeom>
              <a:blipFill>
                <a:blip r:embed="rId4"/>
                <a:stretch>
                  <a:fillRect t="-2299" r="-2810" b="-195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39C730D-F1BA-4CDA-9C1E-6F0132048D33}"/>
                  </a:ext>
                </a:extLst>
              </p:cNvPr>
              <p:cNvSpPr txBox="1"/>
              <p:nvPr/>
            </p:nvSpPr>
            <p:spPr>
              <a:xfrm>
                <a:off x="2555776" y="3836493"/>
                <a:ext cx="1409425"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𝑨</m:t>
                      </m:r>
                      <m:r>
                        <a:rPr lang="pt-BR" altLang="zh-CN" sz="1600" b="1" i="1" smtClean="0">
                          <a:latin typeface="Cambria Math" panose="02040503050406030204" pitchFamily="18" charset="0"/>
                        </a:rPr>
                        <m:t>=</m:t>
                      </m:r>
                      <m:r>
                        <a:rPr lang="en-US" altLang="zh-CN" sz="1600" b="1" i="1" smtClean="0">
                          <a:latin typeface="Cambria Math" panose="02040503050406030204" pitchFamily="18" charset="0"/>
                        </a:rPr>
                        <m:t>𝑰𝑪</m:t>
                      </m:r>
                      <m:r>
                        <a:rPr lang="en-US" altLang="zh-CN" sz="1600" b="1" i="1" baseline="-25000" smtClean="0">
                          <a:latin typeface="Cambria Math" panose="02040503050406030204" pitchFamily="18" charset="0"/>
                        </a:rPr>
                        <m:t>𝑩</m:t>
                      </m:r>
                      <m:r>
                        <a:rPr lang="pt-BR" altLang="zh-CN" sz="1600" b="1" i="1">
                          <a:latin typeface="Cambria Math" panose="02040503050406030204" pitchFamily="18" charset="0"/>
                        </a:rPr>
                        <m:t>=</m:t>
                      </m:r>
                      <m:r>
                        <a:rPr lang="en-US" altLang="zh-CN" sz="1600" b="1" i="1">
                          <a:latin typeface="Cambria Math" panose="02040503050406030204" pitchFamily="18" charset="0"/>
                        </a:rPr>
                        <m:t>𝑰𝑪</m:t>
                      </m:r>
                    </m:oMath>
                  </m:oMathPara>
                </a14:m>
                <a:endParaRPr lang="zh-CN" altLang="en-US" sz="1600" b="1" i="1" baseline="-25000" dirty="0"/>
              </a:p>
            </p:txBody>
          </p:sp>
        </mc:Choice>
        <mc:Fallback xmlns="">
          <p:sp>
            <p:nvSpPr>
              <p:cNvPr id="9" name="文本框 8">
                <a:extLst>
                  <a:ext uri="{FF2B5EF4-FFF2-40B4-BE49-F238E27FC236}">
                    <a16:creationId xmlns:a16="http://schemas.microsoft.com/office/drawing/2014/main" id="{639C730D-F1BA-4CDA-9C1E-6F0132048D33}"/>
                  </a:ext>
                </a:extLst>
              </p:cNvPr>
              <p:cNvSpPr txBox="1">
                <a:spLocks noRot="1" noChangeAspect="1" noMove="1" noResize="1" noEditPoints="1" noAdjustHandles="1" noChangeArrowheads="1" noChangeShapeType="1" noTextEdit="1"/>
              </p:cNvSpPr>
              <p:nvPr/>
            </p:nvSpPr>
            <p:spPr>
              <a:xfrm>
                <a:off x="2555776" y="3836493"/>
                <a:ext cx="1409425" cy="240579"/>
              </a:xfrm>
              <a:prstGeom prst="rect">
                <a:avLst/>
              </a:prstGeom>
              <a:blipFill>
                <a:blip r:embed="rId5"/>
                <a:stretch>
                  <a:fillRect l="-3463" r="-3463" b="-1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169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3"/>
            <a:ext cx="8229600" cy="6408712"/>
          </a:xfrm>
        </p:spPr>
        <p:txBody>
          <a:bodyPr rtlCol="0">
            <a:noAutofit/>
          </a:bodyPr>
          <a:lstStyle/>
          <a:p>
            <a:pPr lvl="1" eaLnBrk="1" fontAlgn="auto" hangingPunct="1">
              <a:spcAft>
                <a:spcPts val="0"/>
              </a:spcAft>
              <a:defRPr/>
            </a:pPr>
            <a:r>
              <a:rPr lang="zh-CN" altLang="en-US" sz="1400" b="1" dirty="0"/>
              <a:t>例</a:t>
            </a:r>
            <a:r>
              <a:rPr lang="en-US" altLang="zh-CN" sz="1400" b="1" dirty="0"/>
              <a:t>1.3</a:t>
            </a:r>
            <a:r>
              <a:rPr lang="zh-CN" altLang="en-US" sz="1400" b="1" dirty="0"/>
              <a:t>：设某计算机中</a:t>
            </a:r>
            <a:r>
              <a:rPr lang="en-US" altLang="zh-CN" sz="1400" b="1" dirty="0"/>
              <a:t>A</a:t>
            </a:r>
            <a:r>
              <a:rPr lang="zh-CN" altLang="en-US" sz="1400" b="1" dirty="0"/>
              <a:t>、</a:t>
            </a:r>
            <a:r>
              <a:rPr lang="en-US" altLang="zh-CN" sz="1400" b="1" dirty="0"/>
              <a:t>B</a:t>
            </a:r>
            <a:r>
              <a:rPr lang="zh-CN" altLang="en-US" sz="1400" b="1" dirty="0"/>
              <a:t>、</a:t>
            </a:r>
            <a:r>
              <a:rPr lang="en-US" altLang="zh-CN" sz="1400" b="1" dirty="0"/>
              <a:t>C</a:t>
            </a:r>
            <a:r>
              <a:rPr lang="zh-CN" altLang="en-US" sz="1400" b="1" dirty="0"/>
              <a:t>三类指令的</a:t>
            </a:r>
            <a:r>
              <a:rPr lang="en-US" altLang="zh-CN" sz="1400" b="1" dirty="0"/>
              <a:t>CPI</a:t>
            </a:r>
            <a:r>
              <a:rPr lang="zh-CN" altLang="en-US" sz="1400" b="1" dirty="0"/>
              <a:t>如表</a:t>
            </a:r>
            <a:r>
              <a:rPr lang="en-US" altLang="zh-CN" sz="1400" b="1" dirty="0"/>
              <a:t>1.5</a:t>
            </a:r>
            <a:r>
              <a:rPr lang="zh-CN" altLang="en-US" sz="1400" b="1" dirty="0"/>
              <a:t>所示（见教材）。现有两类不同的编译器将同一高级语言的语句编译成两种不同类型的代码序列，其中包含上述三类指令的数量如表</a:t>
            </a:r>
            <a:r>
              <a:rPr lang="en-US" altLang="zh-CN" sz="1400" b="1" dirty="0"/>
              <a:t>1.6</a:t>
            </a:r>
            <a:r>
              <a:rPr lang="zh-CN" altLang="en-US" sz="1400" b="1" dirty="0"/>
              <a:t>所示（见教材）。请问：</a:t>
            </a:r>
            <a:endParaRPr lang="en-US" altLang="zh-CN" sz="1400" b="1" dirty="0"/>
          </a:p>
          <a:p>
            <a:pPr marL="1257300" lvl="2" indent="-342900" eaLnBrk="1" fontAlgn="auto" hangingPunct="1">
              <a:spcAft>
                <a:spcPts val="0"/>
              </a:spcAft>
              <a:buFont typeface="+mj-ea"/>
              <a:buAutoNum type="circleNumDbPlain"/>
              <a:defRPr/>
            </a:pPr>
            <a:r>
              <a:rPr lang="zh-CN" altLang="en-US" sz="1200" b="1" dirty="0"/>
              <a:t>两种代码序列的</a:t>
            </a:r>
            <a:r>
              <a:rPr lang="en-US" altLang="zh-CN" sz="1200" b="1" dirty="0">
                <a:solidFill>
                  <a:srgbClr val="FF0000"/>
                </a:solidFill>
              </a:rPr>
              <a:t>CPI</a:t>
            </a:r>
            <a:r>
              <a:rPr lang="zh-CN" altLang="en-US" sz="1200" b="1" dirty="0"/>
              <a:t>分别是多少？</a:t>
            </a:r>
            <a:endParaRPr lang="en-US" altLang="zh-CN" sz="1200" b="1" dirty="0"/>
          </a:p>
          <a:p>
            <a:pPr marL="1257300" lvl="2" indent="-342900" eaLnBrk="1" fontAlgn="auto" hangingPunct="1">
              <a:spcAft>
                <a:spcPts val="0"/>
              </a:spcAft>
              <a:buFont typeface="+mj-ea"/>
              <a:buAutoNum type="circleNumDbPlain"/>
              <a:defRPr/>
            </a:pPr>
            <a:r>
              <a:rPr lang="zh-CN" altLang="en-US" sz="1200" b="1" dirty="0"/>
              <a:t>哪种代码的</a:t>
            </a:r>
            <a:r>
              <a:rPr lang="zh-CN" altLang="en-US" sz="1200" b="1" dirty="0">
                <a:solidFill>
                  <a:srgbClr val="FF0000"/>
                </a:solidFill>
              </a:rPr>
              <a:t>执行速度快</a:t>
            </a:r>
            <a:r>
              <a:rPr lang="zh-CN" altLang="en-US" sz="1200" b="1" dirty="0"/>
              <a:t>？</a:t>
            </a:r>
            <a:endParaRPr lang="en-US" altLang="zh-CN" sz="11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100" b="1" dirty="0"/>
          </a:p>
          <a:p>
            <a:pPr marL="1257300" lvl="2" indent="-342900" eaLnBrk="1" fontAlgn="auto" hangingPunct="1">
              <a:spcAft>
                <a:spcPts val="0"/>
              </a:spcAft>
              <a:defRPr/>
            </a:pPr>
            <a:endParaRPr lang="en-US" altLang="zh-CN" sz="1100" b="1" dirty="0"/>
          </a:p>
          <a:p>
            <a:pPr marL="1257300" lvl="2" indent="-342900" eaLnBrk="1" fontAlgn="auto" hangingPunct="1">
              <a:spcAft>
                <a:spcPts val="0"/>
              </a:spcAft>
              <a:defRPr/>
            </a:pPr>
            <a:endParaRPr lang="en-US" altLang="zh-CN" sz="1100" b="1" dirty="0"/>
          </a:p>
          <a:p>
            <a:pPr marL="1257300" lvl="2" indent="-342900" eaLnBrk="1" fontAlgn="auto" hangingPunct="1">
              <a:spcAft>
                <a:spcPts val="0"/>
              </a:spcAft>
              <a:defRPr/>
            </a:pPr>
            <a:endParaRPr lang="en-US" altLang="zh-CN" sz="1100" b="1" dirty="0"/>
          </a:p>
          <a:p>
            <a:pPr marL="857250" lvl="1" indent="-342900" eaLnBrk="1" fontAlgn="auto" hangingPunct="1">
              <a:spcAft>
                <a:spcPts val="0"/>
              </a:spcAft>
              <a:defRPr/>
            </a:pPr>
            <a:r>
              <a:rPr lang="zh-CN" altLang="en-US" sz="1400" b="1" dirty="0"/>
              <a:t>答：</a:t>
            </a:r>
            <a:endParaRPr lang="en-US" altLang="zh-CN" sz="1600" b="1" dirty="0"/>
          </a:p>
          <a:p>
            <a:pPr marL="1257300" lvl="2" indent="-342900" eaLnBrk="1" fontAlgn="auto" hangingPunct="1">
              <a:spcAft>
                <a:spcPts val="0"/>
              </a:spcAft>
              <a:defRPr/>
            </a:pPr>
            <a:r>
              <a:rPr lang="zh-CN" altLang="en-US" sz="1200" b="1" dirty="0"/>
              <a:t>两种代码序列的</a:t>
            </a:r>
            <a:r>
              <a:rPr lang="en-US" altLang="zh-CN" sz="1200" b="1" dirty="0"/>
              <a:t>CPI</a:t>
            </a:r>
            <a:r>
              <a:rPr lang="zh-CN" altLang="en-US" sz="1200" b="1" dirty="0"/>
              <a:t>分别为：</a:t>
            </a: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r>
              <a:rPr lang="zh-CN" altLang="en-US" sz="1200" b="1" dirty="0"/>
              <a:t>两种代码序列的运行时间分别为（因为是同一个计算机，故时钟周期相同）：</a:t>
            </a: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857250" lvl="1"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endParaRPr lang="en-US" altLang="zh-CN" sz="1200" b="1" dirty="0"/>
          </a:p>
          <a:p>
            <a:pPr marL="1257300" lvl="2" indent="-342900" eaLnBrk="1" fontAlgn="auto" hangingPunct="1">
              <a:spcAft>
                <a:spcPts val="0"/>
              </a:spcAft>
              <a:defRPr/>
            </a:pPr>
            <a:r>
              <a:rPr lang="zh-CN" altLang="en-US" sz="1200" b="1" dirty="0"/>
              <a:t>即：第</a:t>
            </a:r>
            <a:r>
              <a:rPr lang="en-US" altLang="zh-CN" sz="1200" b="1" dirty="0"/>
              <a:t>2</a:t>
            </a:r>
            <a:r>
              <a:rPr lang="zh-CN" altLang="en-US" sz="1200" b="1" dirty="0"/>
              <a:t>种代码的执行速度快。尽管第</a:t>
            </a:r>
            <a:r>
              <a:rPr lang="en-US" altLang="zh-CN" sz="1200" b="1" dirty="0"/>
              <a:t>2</a:t>
            </a:r>
            <a:r>
              <a:rPr lang="zh-CN" altLang="en-US" sz="1200" b="1" dirty="0"/>
              <a:t>种代码的数量（</a:t>
            </a:r>
            <a:r>
              <a:rPr lang="en-US" altLang="zh-CN" sz="1200" b="1" dirty="0"/>
              <a:t>6</a:t>
            </a:r>
            <a:r>
              <a:rPr lang="zh-CN" altLang="en-US" sz="1200" b="1" dirty="0"/>
              <a:t>条）比第</a:t>
            </a:r>
            <a:r>
              <a:rPr lang="en-US" altLang="zh-CN" sz="1200" b="1" dirty="0"/>
              <a:t>1</a:t>
            </a:r>
            <a:r>
              <a:rPr lang="zh-CN" altLang="en-US" sz="1200" b="1" dirty="0"/>
              <a:t>种代码的数量（</a:t>
            </a:r>
            <a:r>
              <a:rPr lang="en-US" altLang="zh-CN" sz="1200" b="1" dirty="0"/>
              <a:t>5</a:t>
            </a:r>
            <a:r>
              <a:rPr lang="zh-CN" altLang="en-US" sz="1200" b="1" dirty="0"/>
              <a:t>条）多，但是执行速度却要快，原因是第</a:t>
            </a:r>
            <a:r>
              <a:rPr lang="en-US" altLang="zh-CN" sz="1200" b="1" dirty="0"/>
              <a:t>2</a:t>
            </a:r>
            <a:r>
              <a:rPr lang="zh-CN" altLang="en-US" sz="1200" b="1" dirty="0"/>
              <a:t>种代码中</a:t>
            </a:r>
            <a:r>
              <a:rPr lang="en-US" altLang="zh-CN" sz="1200" b="1" dirty="0"/>
              <a:t>CPI</a:t>
            </a:r>
            <a:r>
              <a:rPr lang="zh-CN" altLang="en-US" sz="1200" b="1" dirty="0"/>
              <a:t>小的指令所占比例更高（</a:t>
            </a:r>
            <a:r>
              <a:rPr lang="en-US" altLang="zh-CN" sz="1200" b="1" dirty="0"/>
              <a:t>A</a:t>
            </a:r>
            <a:r>
              <a:rPr lang="zh-CN" altLang="en-US" sz="1200" b="1" dirty="0"/>
              <a:t>类指令）。</a:t>
            </a:r>
            <a:endParaRPr lang="en-US" altLang="zh-CN" sz="1200" b="1"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47BCA2B-1920-4AF0-BC34-65ED1E364499}"/>
                  </a:ext>
                </a:extLst>
              </p:cNvPr>
              <p:cNvSpPr txBox="1"/>
              <p:nvPr/>
            </p:nvSpPr>
            <p:spPr>
              <a:xfrm>
                <a:off x="2483768" y="3049218"/>
                <a:ext cx="3895682" cy="523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𝑪𝑷𝑰</m:t>
                      </m:r>
                      <m:r>
                        <a:rPr lang="en-US" altLang="zh-CN" sz="1200" b="1" i="1" baseline="-25000" smtClean="0">
                          <a:latin typeface="Cambria Math" panose="02040503050406030204" pitchFamily="18" charset="0"/>
                        </a:rPr>
                        <m:t>𝟏</m:t>
                      </m:r>
                      <m:r>
                        <a:rPr lang="pt-BR" altLang="zh-CN" sz="1200" b="1" i="1" smtClean="0">
                          <a:latin typeface="Cambria Math" panose="02040503050406030204" pitchFamily="18" charset="0"/>
                        </a:rPr>
                        <m:t>=</m:t>
                      </m:r>
                      <m:nary>
                        <m:naryPr>
                          <m:chr m:val="∑"/>
                          <m:ctrlPr>
                            <a:rPr lang="pt-BR" altLang="zh-CN" sz="1200" b="1" i="1" smtClean="0">
                              <a:latin typeface="Cambria Math" panose="02040503050406030204" pitchFamily="18" charset="0"/>
                            </a:rPr>
                          </m:ctrlPr>
                        </m:naryPr>
                        <m:sub>
                          <m:r>
                            <a:rPr lang="en-US" altLang="zh-CN" sz="1200" b="1" i="1">
                              <a:latin typeface="Cambria Math" panose="02040503050406030204" pitchFamily="18" charset="0"/>
                            </a:rPr>
                            <m:t>𝒊</m:t>
                          </m:r>
                          <m:r>
                            <a:rPr lang="pt-BR" altLang="zh-CN" sz="1200" b="1" i="1" smtClean="0">
                              <a:latin typeface="Cambria Math" panose="02040503050406030204" pitchFamily="18" charset="0"/>
                            </a:rPr>
                            <m:t>=</m:t>
                          </m:r>
                          <m:r>
                            <a:rPr lang="pt-BR" altLang="zh-CN" sz="1200" b="1" i="1" smtClean="0">
                              <a:latin typeface="Cambria Math" panose="02040503050406030204" pitchFamily="18" charset="0"/>
                            </a:rPr>
                            <m:t>𝟏</m:t>
                          </m:r>
                        </m:sub>
                        <m:sup>
                          <m:r>
                            <a:rPr lang="en-US" altLang="zh-CN" sz="1200" b="1" i="1" smtClean="0">
                              <a:latin typeface="Cambria Math" panose="02040503050406030204" pitchFamily="18" charset="0"/>
                            </a:rPr>
                            <m:t>𝟑</m:t>
                          </m:r>
                        </m:sup>
                        <m:e>
                          <m:d>
                            <m:dPr>
                              <m:ctrlPr>
                                <a:rPr lang="pt-BR" altLang="zh-CN" sz="1200" b="1" i="1" smtClean="0">
                                  <a:latin typeface="Cambria Math" panose="02040503050406030204" pitchFamily="18" charset="0"/>
                                </a:rPr>
                              </m:ctrlPr>
                            </m:dPr>
                            <m:e>
                              <m:sSub>
                                <m:sSubPr>
                                  <m:ctrlPr>
                                    <a:rPr lang="pt-BR" altLang="zh-CN" sz="1200" b="1" i="1" smtClean="0">
                                      <a:latin typeface="Cambria Math" panose="02040503050406030204" pitchFamily="18" charset="0"/>
                                    </a:rPr>
                                  </m:ctrlPr>
                                </m:sSubPr>
                                <m:e>
                                  <m:r>
                                    <a:rPr lang="en-US" altLang="zh-CN" sz="1200" b="1" i="1" smtClean="0">
                                      <a:latin typeface="Cambria Math" panose="02040503050406030204" pitchFamily="18" charset="0"/>
                                    </a:rPr>
                                    <m:t>𝑪𝑷𝑰</m:t>
                                  </m:r>
                                </m:e>
                                <m:sub>
                                  <m:r>
                                    <a:rPr lang="en-US" altLang="zh-CN" sz="1200" b="1" i="1" smtClean="0">
                                      <a:latin typeface="Cambria Math" panose="02040503050406030204" pitchFamily="18" charset="0"/>
                                    </a:rPr>
                                    <m:t>𝒊</m:t>
                                  </m:r>
                                </m:sub>
                              </m:sSub>
                              <m:func>
                                <m:funcPr>
                                  <m:ctrlPr>
                                    <a:rPr lang="pt-BR" altLang="zh-CN" sz="1200" b="1" i="1" smtClean="0">
                                      <a:latin typeface="Cambria Math" panose="02040503050406030204" pitchFamily="18" charset="0"/>
                                    </a:rPr>
                                  </m:ctrlPr>
                                </m:funcPr>
                                <m:fName>
                                  <m:r>
                                    <a:rPr lang="pt-BR" altLang="zh-CN" sz="1200" b="1" i="1" smtClean="0">
                                      <a:latin typeface="Cambria Math" panose="02040503050406030204" pitchFamily="18" charset="0"/>
                                      <a:ea typeface="Cambria Math" panose="02040503050406030204" pitchFamily="18" charset="0"/>
                                    </a:rPr>
                                    <m:t>×</m:t>
                                  </m:r>
                                </m:fName>
                                <m:e>
                                  <m:sSub>
                                    <m:sSubPr>
                                      <m:ctrlPr>
                                        <a:rPr lang="pt-BR" altLang="zh-CN" sz="1200" b="1" i="1">
                                          <a:latin typeface="Cambria Math" panose="02040503050406030204" pitchFamily="18" charset="0"/>
                                        </a:rPr>
                                      </m:ctrlPr>
                                    </m:sSubPr>
                                    <m:e>
                                      <m:r>
                                        <a:rPr lang="en-US" altLang="zh-CN" sz="1200" b="1" i="1">
                                          <a:latin typeface="Cambria Math" panose="02040503050406030204" pitchFamily="18" charset="0"/>
                                        </a:rPr>
                                        <m:t>𝑷</m:t>
                                      </m:r>
                                    </m:e>
                                    <m:sub>
                                      <m:r>
                                        <a:rPr lang="en-US" altLang="zh-CN" sz="1200" b="1" i="1">
                                          <a:latin typeface="Cambria Math" panose="02040503050406030204" pitchFamily="18" charset="0"/>
                                        </a:rPr>
                                        <m:t>𝒊</m:t>
                                      </m:r>
                                    </m:sub>
                                  </m:sSub>
                                </m:e>
                              </m:func>
                            </m:e>
                          </m:d>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𝟐</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𝟐</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𝟑</m:t>
                          </m:r>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m:t>
                          </m:r>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𝟐</m:t>
                              </m:r>
                            </m:num>
                            <m:den>
                              <m:r>
                                <a:rPr lang="en-US" altLang="zh-CN" sz="1200" b="1" i="1" smtClean="0">
                                  <a:latin typeface="Cambria Math" panose="02040503050406030204" pitchFamily="18" charset="0"/>
                                  <a:ea typeface="Cambria Math" panose="02040503050406030204" pitchFamily="18" charset="0"/>
                                </a:rPr>
                                <m:t>𝟓</m:t>
                              </m:r>
                            </m:den>
                          </m:f>
                          <m:r>
                            <a:rPr lang="en-US" altLang="zh-CN" sz="1200" b="1" i="1" smtClean="0">
                              <a:latin typeface="Cambria Math" panose="02040503050406030204" pitchFamily="18" charset="0"/>
                              <a:ea typeface="Cambria Math" panose="02040503050406030204" pitchFamily="18" charset="0"/>
                            </a:rPr>
                            <m:t>) </m:t>
                          </m:r>
                          <m:r>
                            <a:rPr lang="en-US" altLang="zh-CN" sz="1200" b="1" i="1">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𝟐</m:t>
                          </m:r>
                        </m:e>
                      </m:nary>
                    </m:oMath>
                  </m:oMathPara>
                </a14:m>
                <a:endParaRPr lang="zh-CN" altLang="en-US" sz="1200" b="1" i="1" dirty="0"/>
              </a:p>
            </p:txBody>
          </p:sp>
        </mc:Choice>
        <mc:Fallback xmlns="">
          <p:sp>
            <p:nvSpPr>
              <p:cNvPr id="10" name="文本框 9">
                <a:extLst>
                  <a:ext uri="{FF2B5EF4-FFF2-40B4-BE49-F238E27FC236}">
                    <a16:creationId xmlns:a16="http://schemas.microsoft.com/office/drawing/2014/main" id="{F47BCA2B-1920-4AF0-BC34-65ED1E364499}"/>
                  </a:ext>
                </a:extLst>
              </p:cNvPr>
              <p:cNvSpPr txBox="1">
                <a:spLocks noRot="1" noChangeAspect="1" noMove="1" noResize="1" noEditPoints="1" noAdjustHandles="1" noChangeArrowheads="1" noChangeShapeType="1" noTextEdit="1"/>
              </p:cNvSpPr>
              <p:nvPr/>
            </p:nvSpPr>
            <p:spPr>
              <a:xfrm>
                <a:off x="2483768" y="3049218"/>
                <a:ext cx="3895682" cy="52379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4AFB54-F5C9-4965-A1CC-8083D41BB951}"/>
                  </a:ext>
                </a:extLst>
              </p:cNvPr>
              <p:cNvSpPr txBox="1"/>
              <p:nvPr/>
            </p:nvSpPr>
            <p:spPr>
              <a:xfrm>
                <a:off x="2494952" y="3769298"/>
                <a:ext cx="4156138" cy="523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𝑪𝑷𝑰</m:t>
                      </m:r>
                      <m:r>
                        <a:rPr lang="en-US" altLang="zh-CN" sz="1200" b="1" i="1" baseline="-25000" smtClean="0">
                          <a:latin typeface="Cambria Math" panose="02040503050406030204" pitchFamily="18" charset="0"/>
                        </a:rPr>
                        <m:t>𝟐</m:t>
                      </m:r>
                      <m:r>
                        <a:rPr lang="pt-BR" altLang="zh-CN" sz="1200" b="1" i="1" smtClean="0">
                          <a:latin typeface="Cambria Math" panose="02040503050406030204" pitchFamily="18" charset="0"/>
                        </a:rPr>
                        <m:t>=</m:t>
                      </m:r>
                      <m:nary>
                        <m:naryPr>
                          <m:chr m:val="∑"/>
                          <m:ctrlPr>
                            <a:rPr lang="pt-BR" altLang="zh-CN" sz="1200" b="1" i="1" smtClean="0">
                              <a:latin typeface="Cambria Math" panose="02040503050406030204" pitchFamily="18" charset="0"/>
                            </a:rPr>
                          </m:ctrlPr>
                        </m:naryPr>
                        <m:sub>
                          <m:r>
                            <a:rPr lang="en-US" altLang="zh-CN" sz="1200" b="1" i="1">
                              <a:latin typeface="Cambria Math" panose="02040503050406030204" pitchFamily="18" charset="0"/>
                            </a:rPr>
                            <m:t>𝒊</m:t>
                          </m:r>
                          <m:r>
                            <a:rPr lang="pt-BR" altLang="zh-CN" sz="1200" b="1" i="1" smtClean="0">
                              <a:latin typeface="Cambria Math" panose="02040503050406030204" pitchFamily="18" charset="0"/>
                            </a:rPr>
                            <m:t>=</m:t>
                          </m:r>
                          <m:r>
                            <a:rPr lang="pt-BR" altLang="zh-CN" sz="1200" b="1" i="1" smtClean="0">
                              <a:latin typeface="Cambria Math" panose="02040503050406030204" pitchFamily="18" charset="0"/>
                            </a:rPr>
                            <m:t>𝟏</m:t>
                          </m:r>
                        </m:sub>
                        <m:sup>
                          <m:r>
                            <a:rPr lang="en-US" altLang="zh-CN" sz="1200" b="1" i="1" smtClean="0">
                              <a:latin typeface="Cambria Math" panose="02040503050406030204" pitchFamily="18" charset="0"/>
                            </a:rPr>
                            <m:t>𝟑</m:t>
                          </m:r>
                        </m:sup>
                        <m:e>
                          <m:d>
                            <m:dPr>
                              <m:ctrlPr>
                                <a:rPr lang="pt-BR" altLang="zh-CN" sz="1200" b="1" i="1" smtClean="0">
                                  <a:latin typeface="Cambria Math" panose="02040503050406030204" pitchFamily="18" charset="0"/>
                                </a:rPr>
                              </m:ctrlPr>
                            </m:dPr>
                            <m:e>
                              <m:sSub>
                                <m:sSubPr>
                                  <m:ctrlPr>
                                    <a:rPr lang="pt-BR" altLang="zh-CN" sz="1200" b="1" i="1" smtClean="0">
                                      <a:latin typeface="Cambria Math" panose="02040503050406030204" pitchFamily="18" charset="0"/>
                                    </a:rPr>
                                  </m:ctrlPr>
                                </m:sSubPr>
                                <m:e>
                                  <m:r>
                                    <a:rPr lang="en-US" altLang="zh-CN" sz="1200" b="1" i="1" smtClean="0">
                                      <a:latin typeface="Cambria Math" panose="02040503050406030204" pitchFamily="18" charset="0"/>
                                    </a:rPr>
                                    <m:t>𝑪𝑷𝑰</m:t>
                                  </m:r>
                                </m:e>
                                <m:sub>
                                  <m:r>
                                    <a:rPr lang="en-US" altLang="zh-CN" sz="1200" b="1" i="1" smtClean="0">
                                      <a:latin typeface="Cambria Math" panose="02040503050406030204" pitchFamily="18" charset="0"/>
                                    </a:rPr>
                                    <m:t>𝒊</m:t>
                                  </m:r>
                                </m:sub>
                              </m:sSub>
                              <m:func>
                                <m:funcPr>
                                  <m:ctrlPr>
                                    <a:rPr lang="pt-BR" altLang="zh-CN" sz="1200" b="1" i="1" smtClean="0">
                                      <a:latin typeface="Cambria Math" panose="02040503050406030204" pitchFamily="18" charset="0"/>
                                    </a:rPr>
                                  </m:ctrlPr>
                                </m:funcPr>
                                <m:fName>
                                  <m:r>
                                    <a:rPr lang="pt-BR" altLang="zh-CN" sz="1200" b="1" i="1" smtClean="0">
                                      <a:latin typeface="Cambria Math" panose="02040503050406030204" pitchFamily="18" charset="0"/>
                                      <a:ea typeface="Cambria Math" panose="02040503050406030204" pitchFamily="18" charset="0"/>
                                    </a:rPr>
                                    <m:t>×</m:t>
                                  </m:r>
                                </m:fName>
                                <m:e>
                                  <m:sSub>
                                    <m:sSubPr>
                                      <m:ctrlPr>
                                        <a:rPr lang="pt-BR" altLang="zh-CN" sz="1200" b="1" i="1">
                                          <a:latin typeface="Cambria Math" panose="02040503050406030204" pitchFamily="18" charset="0"/>
                                        </a:rPr>
                                      </m:ctrlPr>
                                    </m:sSubPr>
                                    <m:e>
                                      <m:r>
                                        <a:rPr lang="en-US" altLang="zh-CN" sz="1200" b="1" i="1">
                                          <a:latin typeface="Cambria Math" panose="02040503050406030204" pitchFamily="18" charset="0"/>
                                        </a:rPr>
                                        <m:t>𝑷</m:t>
                                      </m:r>
                                    </m:e>
                                    <m:sub>
                                      <m:r>
                                        <a:rPr lang="en-US" altLang="zh-CN" sz="1200" b="1" i="1">
                                          <a:latin typeface="Cambria Math" panose="02040503050406030204" pitchFamily="18" charset="0"/>
                                        </a:rPr>
                                        <m:t>𝒊</m:t>
                                      </m:r>
                                    </m:sub>
                                  </m:sSub>
                                </m:e>
                              </m:func>
                            </m:e>
                          </m:d>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𝟒</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𝟐</m:t>
                          </m:r>
                          <m:r>
                            <a:rPr lang="en-US" altLang="zh-CN" sz="1200" b="1" i="1">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latin typeface="Cambria Math" panose="02040503050406030204" pitchFamily="18" charset="0"/>
                              <a:ea typeface="Cambria Math" panose="02040503050406030204" pitchFamily="18" charset="0"/>
                            </a:rPr>
                            <m:t>𝟑</m:t>
                          </m:r>
                          <m:r>
                            <a:rPr lang="en-US" altLang="zh-CN" sz="1200" b="1" i="1">
                              <a:latin typeface="Cambria Math" panose="02040503050406030204" pitchFamily="18" charset="0"/>
                              <a:ea typeface="Cambria Math" panose="02040503050406030204" pitchFamily="18" charset="0"/>
                            </a:rPr>
                            <m:t>×</m:t>
                          </m:r>
                          <m:d>
                            <m:dPr>
                              <m:ctrlPr>
                                <a:rPr lang="en-US" altLang="zh-CN" sz="1200" b="1" i="1" smtClean="0">
                                  <a:latin typeface="Cambria Math" panose="02040503050406030204" pitchFamily="18" charset="0"/>
                                  <a:ea typeface="Cambria Math" panose="02040503050406030204" pitchFamily="18" charset="0"/>
                                </a:rPr>
                              </m:ctrlPr>
                            </m:dPr>
                            <m:e>
                              <m:f>
                                <m:fPr>
                                  <m:ctrlPr>
                                    <a:rPr lang="en-US" altLang="zh-CN" sz="1200" b="1" i="1" smtClean="0">
                                      <a:latin typeface="Cambria Math" panose="02040503050406030204" pitchFamily="18" charset="0"/>
                                      <a:ea typeface="Cambria Math" panose="02040503050406030204" pitchFamily="18" charset="0"/>
                                    </a:rPr>
                                  </m:ctrlPr>
                                </m:fPr>
                                <m:num>
                                  <m:r>
                                    <a:rPr lang="en-US" altLang="zh-CN" sz="1200" b="1" i="1" smtClean="0">
                                      <a:latin typeface="Cambria Math" panose="02040503050406030204" pitchFamily="18" charset="0"/>
                                      <a:ea typeface="Cambria Math" panose="02040503050406030204" pitchFamily="18" charset="0"/>
                                    </a:rPr>
                                    <m:t>𝟏</m:t>
                                  </m:r>
                                </m:num>
                                <m:den>
                                  <m:r>
                                    <a:rPr lang="en-US" altLang="zh-CN" sz="1200" b="1" i="1" smtClean="0">
                                      <a:latin typeface="Cambria Math" panose="02040503050406030204" pitchFamily="18" charset="0"/>
                                      <a:ea typeface="Cambria Math" panose="02040503050406030204" pitchFamily="18" charset="0"/>
                                    </a:rPr>
                                    <m:t>𝟔</m:t>
                                  </m:r>
                                </m:den>
                              </m:f>
                            </m:e>
                          </m:d>
                          <m:r>
                            <a:rPr lang="en-US" altLang="zh-CN" sz="1200" b="1" i="1">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𝟏</m:t>
                          </m:r>
                          <m:r>
                            <a:rPr lang="en-US" altLang="zh-CN" sz="1200" b="1" i="1" smtClean="0">
                              <a:solidFill>
                                <a:srgbClr val="FF0000"/>
                              </a:solidFill>
                              <a:latin typeface="Cambria Math" panose="02040503050406030204" pitchFamily="18" charset="0"/>
                              <a:ea typeface="Cambria Math" panose="02040503050406030204" pitchFamily="18" charset="0"/>
                            </a:rPr>
                            <m:t>.</m:t>
                          </m:r>
                          <m:r>
                            <a:rPr lang="en-US" altLang="zh-CN" sz="1200" b="1" i="1" smtClean="0">
                              <a:solidFill>
                                <a:srgbClr val="FF0000"/>
                              </a:solidFill>
                              <a:latin typeface="Cambria Math" panose="02040503050406030204" pitchFamily="18" charset="0"/>
                              <a:ea typeface="Cambria Math" panose="02040503050406030204" pitchFamily="18" charset="0"/>
                            </a:rPr>
                            <m:t>𝟓</m:t>
                          </m:r>
                        </m:e>
                      </m:nary>
                    </m:oMath>
                  </m:oMathPara>
                </a14:m>
                <a:endParaRPr lang="zh-CN" altLang="en-US" sz="1200" b="1" i="1" dirty="0"/>
              </a:p>
            </p:txBody>
          </p:sp>
        </mc:Choice>
        <mc:Fallback xmlns="">
          <p:sp>
            <p:nvSpPr>
              <p:cNvPr id="11" name="文本框 10">
                <a:extLst>
                  <a:ext uri="{FF2B5EF4-FFF2-40B4-BE49-F238E27FC236}">
                    <a16:creationId xmlns:a16="http://schemas.microsoft.com/office/drawing/2014/main" id="{1B4AFB54-F5C9-4965-A1CC-8083D41BB951}"/>
                  </a:ext>
                </a:extLst>
              </p:cNvPr>
              <p:cNvSpPr txBox="1">
                <a:spLocks noRot="1" noChangeAspect="1" noMove="1" noResize="1" noEditPoints="1" noAdjustHandles="1" noChangeArrowheads="1" noChangeShapeType="1" noTextEdit="1"/>
              </p:cNvSpPr>
              <p:nvPr/>
            </p:nvSpPr>
            <p:spPr>
              <a:xfrm>
                <a:off x="2494952" y="3769298"/>
                <a:ext cx="4156138" cy="5237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AA98CE9-AF31-42FB-95DD-5C4B9C70E6BF}"/>
                  </a:ext>
                </a:extLst>
              </p:cNvPr>
              <p:cNvSpPr txBox="1"/>
              <p:nvPr/>
            </p:nvSpPr>
            <p:spPr>
              <a:xfrm>
                <a:off x="2534028" y="4949645"/>
                <a:ext cx="3478132"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𝑪𝑷𝑼</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𝑪𝑷𝑰</m:t>
                      </m:r>
                      <m:r>
                        <a:rPr lang="en-US" altLang="zh-CN" sz="1400" b="1" i="1" baseline="-25000" smtClean="0">
                          <a:latin typeface="Cambria Math" panose="02040503050406030204" pitchFamily="18" charset="0"/>
                        </a:rPr>
                        <m:t>𝟏</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𝟏</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𝟏</m:t>
                      </m:r>
                      <m:r>
                        <a:rPr lang="pt-BR" altLang="zh-CN" sz="1400" b="1" i="1">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ea typeface="Cambria Math" panose="02040503050406030204" pitchFamily="18" charset="0"/>
                        </a:rPr>
                        <m:t>𝟓</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rPr>
                        <m:t>𝑻</m:t>
                      </m:r>
                      <m:r>
                        <a:rPr lang="en-US" altLang="zh-CN" sz="1400" b="1" i="1" smtClean="0">
                          <a:latin typeface="Cambria Math" panose="02040503050406030204" pitchFamily="18" charset="0"/>
                        </a:rPr>
                        <m:t>=</m:t>
                      </m:r>
                      <m:r>
                        <a:rPr lang="en-US" altLang="zh-CN" sz="1400" b="1" i="1" smtClean="0">
                          <a:solidFill>
                            <a:srgbClr val="FF0000"/>
                          </a:solidFill>
                          <a:latin typeface="Cambria Math" panose="02040503050406030204" pitchFamily="18" charset="0"/>
                        </a:rPr>
                        <m:t>𝟏𝟎</m:t>
                      </m:r>
                      <m:r>
                        <a:rPr lang="en-US" altLang="zh-CN" sz="1400" b="1" i="1" smtClean="0">
                          <a:solidFill>
                            <a:srgbClr val="FF0000"/>
                          </a:solidFill>
                          <a:latin typeface="Cambria Math" panose="02040503050406030204" pitchFamily="18" charset="0"/>
                        </a:rPr>
                        <m:t>𝑻</m:t>
                      </m:r>
                    </m:oMath>
                  </m:oMathPara>
                </a14:m>
                <a:endParaRPr lang="zh-CN" altLang="en-US" sz="1400" b="1" i="1" baseline="-25000" dirty="0"/>
              </a:p>
            </p:txBody>
          </p:sp>
        </mc:Choice>
        <mc:Fallback xmlns="">
          <p:sp>
            <p:nvSpPr>
              <p:cNvPr id="12" name="文本框 11">
                <a:extLst>
                  <a:ext uri="{FF2B5EF4-FFF2-40B4-BE49-F238E27FC236}">
                    <a16:creationId xmlns:a16="http://schemas.microsoft.com/office/drawing/2014/main" id="{CAA98CE9-AF31-42FB-95DD-5C4B9C70E6BF}"/>
                  </a:ext>
                </a:extLst>
              </p:cNvPr>
              <p:cNvSpPr txBox="1">
                <a:spLocks noRot="1" noChangeAspect="1" noMove="1" noResize="1" noEditPoints="1" noAdjustHandles="1" noChangeArrowheads="1" noChangeShapeType="1" noTextEdit="1"/>
              </p:cNvSpPr>
              <p:nvPr/>
            </p:nvSpPr>
            <p:spPr>
              <a:xfrm>
                <a:off x="2534028" y="4949645"/>
                <a:ext cx="3478132" cy="210507"/>
              </a:xfrm>
              <a:prstGeom prst="rect">
                <a:avLst/>
              </a:prstGeom>
              <a:blipFill>
                <a:blip r:embed="rId4"/>
                <a:stretch>
                  <a:fillRect l="-877" r="-702" b="-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AF806A-A592-4357-AD85-96143C1FA5D6}"/>
                  </a:ext>
                </a:extLst>
              </p:cNvPr>
              <p:cNvSpPr txBox="1"/>
              <p:nvPr/>
            </p:nvSpPr>
            <p:spPr>
              <a:xfrm>
                <a:off x="2539223" y="5411215"/>
                <a:ext cx="3544945"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𝑪𝑷𝑼</m:t>
                      </m:r>
                      <m:r>
                        <a:rPr lang="en-US" altLang="zh-CN" sz="1400" b="1" i="1" baseline="-25000" smtClean="0">
                          <a:latin typeface="Cambria Math" panose="02040503050406030204" pitchFamily="18" charset="0"/>
                        </a:rPr>
                        <m:t>𝟐</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𝑪𝑷𝑰</m:t>
                      </m:r>
                      <m:r>
                        <a:rPr lang="en-US" altLang="zh-CN" sz="1400" b="1" i="1" baseline="-25000" smtClean="0">
                          <a:latin typeface="Cambria Math" panose="02040503050406030204" pitchFamily="18" charset="0"/>
                        </a:rPr>
                        <m:t>𝟐</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𝟐</m:t>
                      </m:r>
                      <m:r>
                        <a:rPr lang="en-US" altLang="zh-CN" sz="1400" b="1" i="1" smtClean="0">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𝟐</m:t>
                      </m:r>
                      <m:r>
                        <a:rPr lang="pt-BR" altLang="zh-CN" sz="1400" b="1" i="1">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r>
                        <a:rPr lang="en-US" altLang="zh-CN" sz="1400" b="1" i="1">
                          <a:latin typeface="Cambria Math" panose="02040503050406030204" pitchFamily="18" charset="0"/>
                          <a:ea typeface="Cambria Math" panose="02040503050406030204" pitchFamily="18" charset="0"/>
                        </a:rPr>
                        <m:t>×</m:t>
                      </m:r>
                      <m:r>
                        <a:rPr lang="en-US" altLang="zh-CN" sz="1400" b="1" i="1" smtClean="0">
                          <a:latin typeface="Cambria Math" panose="02040503050406030204" pitchFamily="18" charset="0"/>
                          <a:ea typeface="Cambria Math" panose="02040503050406030204" pitchFamily="18" charset="0"/>
                        </a:rPr>
                        <m:t>𝟔</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rPr>
                        <m:t>𝑻</m:t>
                      </m:r>
                      <m:r>
                        <a:rPr lang="en-US" altLang="zh-CN" sz="1400" b="1" i="1" smtClean="0">
                          <a:latin typeface="Cambria Math" panose="02040503050406030204" pitchFamily="18" charset="0"/>
                        </a:rPr>
                        <m:t>=</m:t>
                      </m:r>
                      <m:r>
                        <a:rPr lang="en-US" altLang="zh-CN" sz="1400" b="1" i="1" smtClean="0">
                          <a:solidFill>
                            <a:srgbClr val="FF0000"/>
                          </a:solidFill>
                          <a:latin typeface="Cambria Math" panose="02040503050406030204" pitchFamily="18" charset="0"/>
                        </a:rPr>
                        <m:t>𝟗</m:t>
                      </m:r>
                      <m:r>
                        <a:rPr lang="en-US" altLang="zh-CN" sz="1400" b="1" i="1" smtClean="0">
                          <a:solidFill>
                            <a:srgbClr val="FF0000"/>
                          </a:solidFill>
                          <a:latin typeface="Cambria Math" panose="02040503050406030204" pitchFamily="18" charset="0"/>
                        </a:rPr>
                        <m:t>𝑻</m:t>
                      </m:r>
                    </m:oMath>
                  </m:oMathPara>
                </a14:m>
                <a:endParaRPr lang="zh-CN" altLang="en-US" sz="1400" b="1" i="1" baseline="-25000" dirty="0"/>
              </a:p>
            </p:txBody>
          </p:sp>
        </mc:Choice>
        <mc:Fallback xmlns="">
          <p:sp>
            <p:nvSpPr>
              <p:cNvPr id="13" name="文本框 12">
                <a:extLst>
                  <a:ext uri="{FF2B5EF4-FFF2-40B4-BE49-F238E27FC236}">
                    <a16:creationId xmlns:a16="http://schemas.microsoft.com/office/drawing/2014/main" id="{9CAF806A-A592-4357-AD85-96143C1FA5D6}"/>
                  </a:ext>
                </a:extLst>
              </p:cNvPr>
              <p:cNvSpPr txBox="1">
                <a:spLocks noRot="1" noChangeAspect="1" noMove="1" noResize="1" noEditPoints="1" noAdjustHandles="1" noChangeArrowheads="1" noChangeShapeType="1" noTextEdit="1"/>
              </p:cNvSpPr>
              <p:nvPr/>
            </p:nvSpPr>
            <p:spPr>
              <a:xfrm>
                <a:off x="2539223" y="5411215"/>
                <a:ext cx="3544945" cy="210507"/>
              </a:xfrm>
              <a:prstGeom prst="rect">
                <a:avLst/>
              </a:prstGeom>
              <a:blipFill>
                <a:blip r:embed="rId5"/>
                <a:stretch>
                  <a:fillRect l="-861" r="-861" b="-2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B3EB695-D14D-4812-B155-1FBB2E956C19}"/>
                  </a:ext>
                </a:extLst>
              </p:cNvPr>
              <p:cNvSpPr txBox="1"/>
              <p:nvPr/>
            </p:nvSpPr>
            <p:spPr>
              <a:xfrm>
                <a:off x="6012160" y="5860796"/>
                <a:ext cx="976998"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𝑻</m:t>
                      </m:r>
                      <m:r>
                        <a:rPr lang="en-US" altLang="zh-CN" sz="1400" b="1" i="1" baseline="-25000" smtClean="0">
                          <a:latin typeface="Cambria Math" panose="02040503050406030204" pitchFamily="18" charset="0"/>
                        </a:rPr>
                        <m:t>𝟐</m:t>
                      </m:r>
                      <m:r>
                        <a:rPr lang="pt-BR" altLang="zh-CN" sz="1400" b="1" i="1">
                          <a:latin typeface="Cambria Math" panose="02040503050406030204" pitchFamily="18" charset="0"/>
                        </a:rPr>
                        <m:t>=</m:t>
                      </m:r>
                      <m:r>
                        <a:rPr lang="en-US" altLang="zh-CN" sz="1400" b="1" i="1">
                          <a:latin typeface="Cambria Math" panose="02040503050406030204" pitchFamily="18" charset="0"/>
                        </a:rPr>
                        <m:t>𝑻</m:t>
                      </m:r>
                    </m:oMath>
                  </m:oMathPara>
                </a14:m>
                <a:endParaRPr lang="zh-CN" altLang="en-US" sz="1400" b="1" i="1" baseline="-25000" dirty="0"/>
              </a:p>
            </p:txBody>
          </p:sp>
        </mc:Choice>
        <mc:Fallback xmlns="">
          <p:sp>
            <p:nvSpPr>
              <p:cNvPr id="15" name="文本框 14">
                <a:extLst>
                  <a:ext uri="{FF2B5EF4-FFF2-40B4-BE49-F238E27FC236}">
                    <a16:creationId xmlns:a16="http://schemas.microsoft.com/office/drawing/2014/main" id="{CB3EB695-D14D-4812-B155-1FBB2E956C19}"/>
                  </a:ext>
                </a:extLst>
              </p:cNvPr>
              <p:cNvSpPr txBox="1">
                <a:spLocks noRot="1" noChangeAspect="1" noMove="1" noResize="1" noEditPoints="1" noAdjustHandles="1" noChangeArrowheads="1" noChangeShapeType="1" noTextEdit="1"/>
              </p:cNvSpPr>
              <p:nvPr/>
            </p:nvSpPr>
            <p:spPr>
              <a:xfrm>
                <a:off x="6012160" y="5860796"/>
                <a:ext cx="976998" cy="210507"/>
              </a:xfrm>
              <a:prstGeom prst="rect">
                <a:avLst/>
              </a:prstGeom>
              <a:blipFill>
                <a:blip r:embed="rId6"/>
                <a:stretch>
                  <a:fillRect l="-4348" r="-3727"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C427237-FB23-4C1B-AF88-512C2150373F}"/>
                  </a:ext>
                </a:extLst>
              </p:cNvPr>
              <p:cNvSpPr txBox="1"/>
              <p:nvPr/>
            </p:nvSpPr>
            <p:spPr>
              <a:xfrm>
                <a:off x="1838437" y="5860796"/>
                <a:ext cx="1617430"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𝟏</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𝟐</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𝟓</m:t>
                      </m:r>
                    </m:oMath>
                  </m:oMathPara>
                </a14:m>
                <a:endParaRPr lang="zh-CN" altLang="en-US" sz="1400" b="1" i="1" baseline="-25000" dirty="0"/>
              </a:p>
            </p:txBody>
          </p:sp>
        </mc:Choice>
        <mc:Fallback xmlns="">
          <p:sp>
            <p:nvSpPr>
              <p:cNvPr id="14" name="文本框 13">
                <a:extLst>
                  <a:ext uri="{FF2B5EF4-FFF2-40B4-BE49-F238E27FC236}">
                    <a16:creationId xmlns:a16="http://schemas.microsoft.com/office/drawing/2014/main" id="{2C427237-FB23-4C1B-AF88-512C2150373F}"/>
                  </a:ext>
                </a:extLst>
              </p:cNvPr>
              <p:cNvSpPr txBox="1">
                <a:spLocks noRot="1" noChangeAspect="1" noMove="1" noResize="1" noEditPoints="1" noAdjustHandles="1" noChangeArrowheads="1" noChangeShapeType="1" noTextEdit="1"/>
              </p:cNvSpPr>
              <p:nvPr/>
            </p:nvSpPr>
            <p:spPr>
              <a:xfrm>
                <a:off x="1838437" y="5860796"/>
                <a:ext cx="1617430" cy="210507"/>
              </a:xfrm>
              <a:prstGeom prst="rect">
                <a:avLst/>
              </a:prstGeom>
              <a:blipFill>
                <a:blip r:embed="rId7"/>
                <a:stretch>
                  <a:fillRect l="-2642" r="-226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4867CA5-B7F0-4E39-88A0-DA601B1F4461}"/>
                  </a:ext>
                </a:extLst>
              </p:cNvPr>
              <p:cNvSpPr txBox="1"/>
              <p:nvPr/>
            </p:nvSpPr>
            <p:spPr>
              <a:xfrm>
                <a:off x="3911053" y="5860796"/>
                <a:ext cx="1617430" cy="21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𝑰𝑪</m:t>
                      </m:r>
                      <m:r>
                        <a:rPr lang="en-US" altLang="zh-CN" sz="1400" b="1" i="1" baseline="-25000" smtClean="0">
                          <a:latin typeface="Cambria Math" panose="02040503050406030204" pitchFamily="18" charset="0"/>
                        </a:rPr>
                        <m:t>𝟐</m:t>
                      </m:r>
                      <m:r>
                        <a:rPr lang="pt-BR" altLang="zh-CN" sz="1400" b="1" i="1" smtClean="0">
                          <a:latin typeface="Cambria Math" panose="02040503050406030204" pitchFamily="18" charset="0"/>
                        </a:rPr>
                        <m:t>=</m:t>
                      </m:r>
                      <m:r>
                        <a:rPr lang="en-US" altLang="zh-CN" sz="1400" b="1" i="1" smtClean="0">
                          <a:latin typeface="Cambria Math" panose="02040503050406030204" pitchFamily="18" charset="0"/>
                        </a:rPr>
                        <m:t>𝟒</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𝟔</m:t>
                      </m:r>
                    </m:oMath>
                  </m:oMathPara>
                </a14:m>
                <a:endParaRPr lang="zh-CN" altLang="en-US" sz="1400" b="1" i="1" baseline="-25000" dirty="0"/>
              </a:p>
            </p:txBody>
          </p:sp>
        </mc:Choice>
        <mc:Fallback xmlns="">
          <p:sp>
            <p:nvSpPr>
              <p:cNvPr id="16" name="文本框 15">
                <a:extLst>
                  <a:ext uri="{FF2B5EF4-FFF2-40B4-BE49-F238E27FC236}">
                    <a16:creationId xmlns:a16="http://schemas.microsoft.com/office/drawing/2014/main" id="{D4867CA5-B7F0-4E39-88A0-DA601B1F4461}"/>
                  </a:ext>
                </a:extLst>
              </p:cNvPr>
              <p:cNvSpPr txBox="1">
                <a:spLocks noRot="1" noChangeAspect="1" noMove="1" noResize="1" noEditPoints="1" noAdjustHandles="1" noChangeArrowheads="1" noChangeShapeType="1" noTextEdit="1"/>
              </p:cNvSpPr>
              <p:nvPr/>
            </p:nvSpPr>
            <p:spPr>
              <a:xfrm>
                <a:off x="3911053" y="5860796"/>
                <a:ext cx="1617430" cy="210507"/>
              </a:xfrm>
              <a:prstGeom prst="rect">
                <a:avLst/>
              </a:prstGeom>
              <a:blipFill>
                <a:blip r:embed="rId8"/>
                <a:stretch>
                  <a:fillRect l="-2642" r="-2264" b="-171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C244A276-52C5-4B8C-ADDC-08DB6CC8700B}"/>
              </a:ext>
            </a:extLst>
          </p:cNvPr>
          <p:cNvGrpSpPr/>
          <p:nvPr/>
        </p:nvGrpSpPr>
        <p:grpSpPr>
          <a:xfrm>
            <a:off x="1259632" y="1268760"/>
            <a:ext cx="2888942" cy="971269"/>
            <a:chOff x="1259632" y="1268760"/>
            <a:chExt cx="2888942" cy="971269"/>
          </a:xfrm>
        </p:grpSpPr>
        <p:pic>
          <p:nvPicPr>
            <p:cNvPr id="4" name="图片 3">
              <a:extLst>
                <a:ext uri="{FF2B5EF4-FFF2-40B4-BE49-F238E27FC236}">
                  <a16:creationId xmlns:a16="http://schemas.microsoft.com/office/drawing/2014/main" id="{CD4EFE3D-BF2D-4F4E-9E60-C6D7799E3A49}"/>
                </a:ext>
              </a:extLst>
            </p:cNvPr>
            <p:cNvPicPr>
              <a:picLocks noChangeAspect="1"/>
            </p:cNvPicPr>
            <p:nvPr/>
          </p:nvPicPr>
          <p:blipFill>
            <a:blip r:embed="rId9"/>
            <a:stretch>
              <a:fillRect/>
            </a:stretch>
          </p:blipFill>
          <p:spPr>
            <a:xfrm>
              <a:off x="1259632" y="1484784"/>
              <a:ext cx="2888942" cy="755245"/>
            </a:xfrm>
            <a:prstGeom prst="rect">
              <a:avLst/>
            </a:prstGeom>
          </p:spPr>
        </p:pic>
        <p:sp>
          <p:nvSpPr>
            <p:cNvPr id="18" name="文本框 17">
              <a:extLst>
                <a:ext uri="{FF2B5EF4-FFF2-40B4-BE49-F238E27FC236}">
                  <a16:creationId xmlns:a16="http://schemas.microsoft.com/office/drawing/2014/main" id="{9D94A847-1CA1-4821-8A9F-6530FD422AE1}"/>
                </a:ext>
              </a:extLst>
            </p:cNvPr>
            <p:cNvSpPr txBox="1"/>
            <p:nvPr/>
          </p:nvSpPr>
          <p:spPr>
            <a:xfrm>
              <a:off x="2378489" y="1268760"/>
              <a:ext cx="537327" cy="276999"/>
            </a:xfrm>
            <a:prstGeom prst="rect">
              <a:avLst/>
            </a:prstGeom>
            <a:noFill/>
          </p:spPr>
          <p:txBody>
            <a:bodyPr wrap="none" rtlCol="0">
              <a:spAutoFit/>
            </a:bodyPr>
            <a:lstStyle/>
            <a:p>
              <a:r>
                <a:rPr lang="zh-CN" altLang="en-US" sz="1200" b="1" dirty="0"/>
                <a:t>表</a:t>
              </a:r>
              <a:r>
                <a:rPr lang="en-US" altLang="zh-CN" sz="1200" b="1" dirty="0"/>
                <a:t>1.5</a:t>
              </a:r>
              <a:endParaRPr lang="zh-CN" altLang="en-US" sz="1200" b="1" dirty="0"/>
            </a:p>
          </p:txBody>
        </p:sp>
      </p:grpSp>
      <p:grpSp>
        <p:nvGrpSpPr>
          <p:cNvPr id="21" name="组合 20">
            <a:extLst>
              <a:ext uri="{FF2B5EF4-FFF2-40B4-BE49-F238E27FC236}">
                <a16:creationId xmlns:a16="http://schemas.microsoft.com/office/drawing/2014/main" id="{0EA93E55-366D-4D6D-8BE8-0E1AF8DBA13E}"/>
              </a:ext>
            </a:extLst>
          </p:cNvPr>
          <p:cNvGrpSpPr/>
          <p:nvPr/>
        </p:nvGrpSpPr>
        <p:grpSpPr>
          <a:xfrm>
            <a:off x="4516291" y="1135777"/>
            <a:ext cx="4236595" cy="1354381"/>
            <a:chOff x="4516291" y="1135777"/>
            <a:chExt cx="4236595" cy="1354381"/>
          </a:xfrm>
        </p:grpSpPr>
        <p:sp>
          <p:nvSpPr>
            <p:cNvPr id="19" name="文本框 18">
              <a:extLst>
                <a:ext uri="{FF2B5EF4-FFF2-40B4-BE49-F238E27FC236}">
                  <a16:creationId xmlns:a16="http://schemas.microsoft.com/office/drawing/2014/main" id="{1511E012-89B8-4875-8BE3-92586402529C}"/>
                </a:ext>
              </a:extLst>
            </p:cNvPr>
            <p:cNvSpPr txBox="1"/>
            <p:nvPr/>
          </p:nvSpPr>
          <p:spPr>
            <a:xfrm>
              <a:off x="6365926" y="1135777"/>
              <a:ext cx="537327" cy="276999"/>
            </a:xfrm>
            <a:prstGeom prst="rect">
              <a:avLst/>
            </a:prstGeom>
            <a:noFill/>
          </p:spPr>
          <p:txBody>
            <a:bodyPr wrap="none" rtlCol="0">
              <a:spAutoFit/>
            </a:bodyPr>
            <a:lstStyle/>
            <a:p>
              <a:r>
                <a:rPr lang="zh-CN" altLang="en-US" sz="1200" b="1" dirty="0"/>
                <a:t>表</a:t>
              </a:r>
              <a:r>
                <a:rPr lang="en-US" altLang="zh-CN" sz="1200" b="1" dirty="0"/>
                <a:t>1.6</a:t>
              </a:r>
              <a:endParaRPr lang="zh-CN" altLang="en-US" sz="1200" b="1" dirty="0"/>
            </a:p>
          </p:txBody>
        </p:sp>
        <p:pic>
          <p:nvPicPr>
            <p:cNvPr id="20" name="图片 19">
              <a:extLst>
                <a:ext uri="{FF2B5EF4-FFF2-40B4-BE49-F238E27FC236}">
                  <a16:creationId xmlns:a16="http://schemas.microsoft.com/office/drawing/2014/main" id="{EEC81A24-D6DF-4A45-BF1B-ABD2A91D5643}"/>
                </a:ext>
              </a:extLst>
            </p:cNvPr>
            <p:cNvPicPr>
              <a:picLocks noChangeAspect="1"/>
            </p:cNvPicPr>
            <p:nvPr/>
          </p:nvPicPr>
          <p:blipFill>
            <a:blip r:embed="rId10"/>
            <a:stretch>
              <a:fillRect/>
            </a:stretch>
          </p:blipFill>
          <p:spPr>
            <a:xfrm>
              <a:off x="4516291" y="1391341"/>
              <a:ext cx="4236595" cy="1098817"/>
            </a:xfrm>
            <a:prstGeom prst="rect">
              <a:avLst/>
            </a:prstGeom>
          </p:spPr>
        </p:pic>
      </p:grpSp>
    </p:spTree>
    <p:extLst>
      <p:ext uri="{BB962C8B-B14F-4D97-AF65-F5344CB8AC3E}">
        <p14:creationId xmlns:p14="http://schemas.microsoft.com/office/powerpoint/2010/main" val="1835259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260648"/>
            <a:ext cx="8229600" cy="6048375"/>
          </a:xfrm>
        </p:spPr>
        <p:txBody>
          <a:bodyPr rtlCol="0">
            <a:normAutofit/>
          </a:bodyPr>
          <a:lstStyle/>
          <a:p>
            <a:pPr eaLnBrk="1" fontAlgn="auto" hangingPunct="1">
              <a:spcAft>
                <a:spcPts val="0"/>
              </a:spcAft>
              <a:defRPr/>
            </a:pPr>
            <a:r>
              <a:rPr lang="en-US" altLang="zh-CN" b="1" dirty="0">
                <a:ea typeface="黑体" pitchFamily="49" charset="-122"/>
              </a:rPr>
              <a:t>1.4.4  </a:t>
            </a:r>
            <a:r>
              <a:rPr lang="zh-CN" altLang="en-US" b="1" dirty="0">
                <a:ea typeface="黑体" pitchFamily="49" charset="-122"/>
              </a:rPr>
              <a:t>性能测试及其工具</a:t>
            </a:r>
            <a:endParaRPr lang="en-US" altLang="zh-CN" sz="2800" b="1" dirty="0">
              <a:ea typeface="黑体" pitchFamily="49" charset="-122"/>
            </a:endParaRPr>
          </a:p>
          <a:p>
            <a:pPr lvl="1" eaLnBrk="1" fontAlgn="auto" hangingPunct="1">
              <a:spcAft>
                <a:spcPts val="0"/>
              </a:spcAft>
              <a:defRPr/>
            </a:pPr>
            <a:endParaRPr lang="en-US" altLang="zh-CN" sz="1600" b="1" dirty="0"/>
          </a:p>
          <a:p>
            <a:pPr lvl="1" eaLnBrk="1" fontAlgn="auto" hangingPunct="1">
              <a:spcAft>
                <a:spcPts val="0"/>
              </a:spcAft>
              <a:defRPr/>
            </a:pPr>
            <a:r>
              <a:rPr lang="zh-CN" altLang="en-US" sz="2000" b="1" dirty="0"/>
              <a:t>目前较为流行的计算机性能测试软件：</a:t>
            </a:r>
            <a:endParaRPr lang="en-US" altLang="zh-CN" sz="20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硬盘测试软件：</a:t>
            </a:r>
            <a:r>
              <a:rPr lang="en-US" altLang="zh-CN" sz="1400" b="1" dirty="0" err="1"/>
              <a:t>CrystalDiskMark</a:t>
            </a:r>
            <a:r>
              <a:rPr lang="zh-CN" altLang="en-US" sz="1400" b="1" dirty="0"/>
              <a:t>、</a:t>
            </a:r>
            <a:r>
              <a:rPr lang="en-US" altLang="zh-CN" sz="1400" b="1" dirty="0"/>
              <a:t>ATTO Disk Benchmark</a:t>
            </a:r>
            <a:r>
              <a:rPr lang="zh-CN" altLang="en-US" sz="1400" b="1" dirty="0"/>
              <a:t>、</a:t>
            </a:r>
            <a:r>
              <a:rPr lang="en-US" altLang="zh-CN" sz="1400" b="1" dirty="0"/>
              <a:t>HD Tune</a:t>
            </a:r>
            <a:r>
              <a:rPr lang="zh-CN" altLang="en-US" sz="1400" b="1" dirty="0"/>
              <a:t>、</a:t>
            </a:r>
            <a:r>
              <a:rPr lang="en-US" altLang="zh-CN" sz="1400" b="1" dirty="0" err="1"/>
              <a:t>IOmeter</a:t>
            </a:r>
            <a:r>
              <a:rPr lang="zh-CN" altLang="en-US" sz="1400" b="1" dirty="0"/>
              <a:t>等。</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光驱测试软件：</a:t>
            </a:r>
            <a:r>
              <a:rPr lang="en-US" altLang="zh-CN" sz="1400" b="1" dirty="0"/>
              <a:t>Nero </a:t>
            </a:r>
            <a:r>
              <a:rPr lang="en-US" altLang="zh-CN" sz="1400" b="1" dirty="0" err="1"/>
              <a:t>InfoTool</a:t>
            </a:r>
            <a:r>
              <a:rPr lang="zh-CN" altLang="en-US" sz="1400" b="1" dirty="0"/>
              <a:t>、</a:t>
            </a:r>
            <a:r>
              <a:rPr lang="en-US" altLang="zh-CN" sz="1400" b="1" dirty="0"/>
              <a:t>Nero CD-DVD Speed</a:t>
            </a:r>
            <a:r>
              <a:rPr lang="zh-CN" altLang="en-US" sz="1400" b="1" dirty="0"/>
              <a:t>等。</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显卡测试软件：</a:t>
            </a:r>
            <a:r>
              <a:rPr lang="en-US" altLang="zh-CN" sz="1400" b="1" dirty="0"/>
              <a:t>3DMark</a:t>
            </a:r>
            <a:r>
              <a:rPr lang="zh-CN" altLang="en-US" sz="1400" b="1" dirty="0"/>
              <a:t>、</a:t>
            </a:r>
            <a:r>
              <a:rPr lang="en-US" altLang="zh-CN" sz="1400" b="1" dirty="0" err="1"/>
              <a:t>FurMark</a:t>
            </a:r>
            <a:r>
              <a:rPr lang="zh-CN" altLang="en-US" sz="1400" b="1" dirty="0"/>
              <a:t>、</a:t>
            </a:r>
            <a:r>
              <a:rPr lang="en-US" altLang="zh-CN" sz="1400" b="1" dirty="0"/>
              <a:t>GPU-Z</a:t>
            </a:r>
            <a:r>
              <a:rPr lang="zh-CN" altLang="en-US" sz="1400" b="1" dirty="0"/>
              <a:t>、</a:t>
            </a:r>
            <a:r>
              <a:rPr lang="en-US" altLang="zh-CN" sz="1400" b="1" dirty="0"/>
              <a:t>Fraps</a:t>
            </a:r>
            <a:r>
              <a:rPr lang="zh-CN" altLang="en-US" sz="1400" b="1" dirty="0"/>
              <a:t>、</a:t>
            </a:r>
            <a:r>
              <a:rPr lang="en-US" altLang="zh-CN" sz="1400" b="1" dirty="0"/>
              <a:t> </a:t>
            </a:r>
            <a:r>
              <a:rPr lang="en-US" altLang="zh-CN" sz="1400" b="1" dirty="0" err="1"/>
              <a:t>SiSoftware</a:t>
            </a:r>
            <a:r>
              <a:rPr lang="en-US" altLang="zh-CN" sz="1400" b="1" dirty="0"/>
              <a:t> Sandra</a:t>
            </a:r>
            <a:r>
              <a:rPr lang="zh-CN" altLang="en-US" sz="1400" b="1" dirty="0"/>
              <a:t>等。</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en-US" altLang="zh-CN" sz="1400" b="1" dirty="0"/>
              <a:t>CPU</a:t>
            </a:r>
            <a:r>
              <a:rPr lang="zh-CN" altLang="en-US" sz="1400" b="1" dirty="0"/>
              <a:t>测试软件：</a:t>
            </a:r>
            <a:r>
              <a:rPr lang="en-US" altLang="zh-CN" sz="1400" b="1" dirty="0"/>
              <a:t>CPU-Z</a:t>
            </a:r>
            <a:r>
              <a:rPr lang="zh-CN" altLang="en-US" sz="1400" b="1" dirty="0"/>
              <a:t>、</a:t>
            </a:r>
            <a:r>
              <a:rPr lang="en-US" altLang="zh-CN" sz="1400" b="1" dirty="0" err="1"/>
              <a:t>SiSoftware</a:t>
            </a:r>
            <a:r>
              <a:rPr lang="en-US" altLang="zh-CN" sz="1400" b="1" dirty="0"/>
              <a:t> Sandra</a:t>
            </a:r>
            <a:r>
              <a:rPr lang="zh-CN" altLang="en-US" sz="1400" b="1" dirty="0"/>
              <a:t>、</a:t>
            </a:r>
            <a:r>
              <a:rPr lang="en-US" altLang="zh-CN" sz="1400" b="1" dirty="0" err="1"/>
              <a:t>Geekbench</a:t>
            </a:r>
            <a:r>
              <a:rPr lang="zh-CN" altLang="en-US" sz="1400" b="1" dirty="0"/>
              <a:t>、</a:t>
            </a:r>
            <a:r>
              <a:rPr lang="en-US" altLang="zh-CN" sz="1400" b="1" dirty="0"/>
              <a:t>Fritz</a:t>
            </a:r>
            <a:r>
              <a:rPr lang="zh-CN" altLang="en-US" sz="1400" b="1" dirty="0"/>
              <a:t>、</a:t>
            </a:r>
            <a:r>
              <a:rPr lang="en-US" altLang="zh-CN" sz="1400" b="1" dirty="0"/>
              <a:t>Super PI</a:t>
            </a:r>
            <a:r>
              <a:rPr lang="zh-CN" altLang="en-US" sz="1400" b="1" dirty="0"/>
              <a:t>等。</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内存测试软件：</a:t>
            </a:r>
            <a:r>
              <a:rPr lang="en-US" altLang="zh-CN" sz="1400" b="1" dirty="0" err="1"/>
              <a:t>SiSoftware</a:t>
            </a:r>
            <a:r>
              <a:rPr lang="en-US" altLang="zh-CN" sz="1400" b="1" dirty="0"/>
              <a:t> Sandra</a:t>
            </a:r>
            <a:r>
              <a:rPr lang="zh-CN" altLang="en-US" sz="1400" b="1" dirty="0"/>
              <a:t>、</a:t>
            </a:r>
            <a:r>
              <a:rPr lang="en-US" altLang="zh-CN" sz="1400" b="1" dirty="0" err="1"/>
              <a:t>MemTest</a:t>
            </a:r>
            <a:r>
              <a:rPr lang="zh-CN" altLang="en-US" sz="1400" b="1" dirty="0"/>
              <a:t>、</a:t>
            </a:r>
            <a:r>
              <a:rPr lang="en-US" altLang="zh-CN" sz="1400" b="1" dirty="0" err="1"/>
              <a:t>PassMark</a:t>
            </a:r>
            <a:r>
              <a:rPr lang="en-US" altLang="zh-CN" sz="1400" b="1" dirty="0"/>
              <a:t> Performance Test</a:t>
            </a:r>
            <a:r>
              <a:rPr lang="zh-CN" altLang="en-US" sz="1400" b="1" dirty="0"/>
              <a:t>等。</a:t>
            </a:r>
            <a:endParaRPr lang="en-US" altLang="zh-CN" sz="1400" b="1" dirty="0"/>
          </a:p>
          <a:p>
            <a:pPr lvl="2" eaLnBrk="1" fontAlgn="auto" hangingPunct="1">
              <a:spcAft>
                <a:spcPts val="0"/>
              </a:spcAft>
              <a:defRPr/>
            </a:pPr>
            <a:endParaRPr lang="en-US" altLang="zh-CN" sz="1400" b="1" dirty="0"/>
          </a:p>
          <a:p>
            <a:pPr lvl="2" eaLnBrk="1" fontAlgn="auto" hangingPunct="1">
              <a:spcAft>
                <a:spcPts val="0"/>
              </a:spcAft>
              <a:defRPr/>
            </a:pPr>
            <a:r>
              <a:rPr lang="zh-CN" altLang="en-US" sz="1400" b="1" dirty="0"/>
              <a:t>综合性测试软件：</a:t>
            </a:r>
            <a:r>
              <a:rPr lang="en-US" altLang="zh-CN" sz="1400" b="1" dirty="0"/>
              <a:t> </a:t>
            </a:r>
            <a:r>
              <a:rPr lang="en-US" altLang="zh-CN" sz="1400" b="1" dirty="0" err="1"/>
              <a:t>SiSoftware</a:t>
            </a:r>
            <a:r>
              <a:rPr lang="en-US" altLang="zh-CN" sz="1400" b="1" dirty="0"/>
              <a:t> Sandra</a:t>
            </a:r>
            <a:r>
              <a:rPr lang="zh-CN" altLang="en-US" sz="1400" b="1" dirty="0"/>
              <a:t>、鲁大师、安兔兔等。</a:t>
            </a:r>
            <a:endParaRPr lang="en-US" altLang="zh-CN" sz="1400" b="1" dirty="0"/>
          </a:p>
          <a:p>
            <a:pPr lvl="2" eaLnBrk="1" fontAlgn="auto" hangingPunct="1">
              <a:spcAft>
                <a:spcPts val="0"/>
              </a:spcAft>
              <a:defRPr/>
            </a:pPr>
            <a:endParaRPr lang="en-US" altLang="zh-CN" sz="1400" b="1" dirty="0"/>
          </a:p>
          <a:p>
            <a:pPr lvl="1" eaLnBrk="1" fontAlgn="auto" hangingPunct="1">
              <a:spcAft>
                <a:spcPts val="0"/>
              </a:spcAft>
              <a:defRPr/>
            </a:pPr>
            <a:endParaRPr lang="en-US" altLang="zh-CN" sz="1800" b="1" dirty="0"/>
          </a:p>
          <a:p>
            <a:pPr lvl="1" eaLnBrk="1" fontAlgn="auto" hangingPunct="1">
              <a:spcAft>
                <a:spcPts val="0"/>
              </a:spcAft>
              <a:defRPr/>
            </a:pPr>
            <a:r>
              <a:rPr lang="zh-CN" altLang="en-US" sz="1800" b="1" dirty="0"/>
              <a:t>基准测试程序（</a:t>
            </a:r>
            <a:r>
              <a:rPr lang="en-US" altLang="zh-CN" sz="1800" b="1" dirty="0">
                <a:solidFill>
                  <a:srgbClr val="FF0000"/>
                </a:solidFill>
              </a:rPr>
              <a:t>Benchmark</a:t>
            </a:r>
            <a:r>
              <a:rPr lang="zh-CN" altLang="en-US" sz="1800" b="1" dirty="0"/>
              <a:t>）：将应用程序中使用频率最高的那些核心程序作为评价计算机性能的标准程序。流行的基准测试程序有：</a:t>
            </a:r>
            <a:r>
              <a:rPr lang="en-US" altLang="zh-CN" sz="1800" b="1" dirty="0"/>
              <a:t>Dhrystone</a:t>
            </a:r>
            <a:r>
              <a:rPr lang="zh-CN" altLang="en-US" sz="1800" b="1" dirty="0"/>
              <a:t>、</a:t>
            </a:r>
            <a:r>
              <a:rPr lang="en-US" altLang="zh-CN" sz="1800" b="1" dirty="0"/>
              <a:t>Whetstone</a:t>
            </a:r>
            <a:r>
              <a:rPr lang="zh-CN" altLang="en-US" sz="1800" b="1" dirty="0"/>
              <a:t>、</a:t>
            </a:r>
            <a:r>
              <a:rPr lang="en-US" altLang="zh-CN" sz="1800" b="1" dirty="0" err="1"/>
              <a:t>Linpack</a:t>
            </a:r>
            <a:r>
              <a:rPr lang="zh-CN" altLang="en-US" sz="1800" b="1" dirty="0"/>
              <a:t>、</a:t>
            </a:r>
            <a:r>
              <a:rPr lang="en-US" altLang="zh-CN" sz="1800" b="1" dirty="0"/>
              <a:t>SPEC</a:t>
            </a:r>
            <a:r>
              <a:rPr lang="zh-CN" altLang="en-US" sz="1800" b="1" dirty="0"/>
              <a:t>、</a:t>
            </a:r>
            <a:r>
              <a:rPr lang="en-US" altLang="zh-CN" sz="1800" b="1" dirty="0"/>
              <a:t>NPB</a:t>
            </a:r>
            <a:r>
              <a:rPr lang="zh-CN" altLang="en-US" sz="1800" b="1" dirty="0"/>
              <a:t>等。</a:t>
            </a:r>
            <a:endParaRPr lang="en-US" altLang="zh-CN" sz="1800" b="1" dirty="0"/>
          </a:p>
        </p:txBody>
      </p:sp>
    </p:spTree>
    <p:extLst>
      <p:ext uri="{BB962C8B-B14F-4D97-AF65-F5344CB8AC3E}">
        <p14:creationId xmlns:p14="http://schemas.microsoft.com/office/powerpoint/2010/main" val="2995873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1.5    </a:t>
            </a:r>
            <a:r>
              <a:rPr lang="zh-CN" altLang="en-US" b="1" dirty="0">
                <a:solidFill>
                  <a:srgbClr val="002060"/>
                </a:solidFill>
                <a:latin typeface="+mn-lt"/>
                <a:ea typeface="黑体" pitchFamily="49" charset="-122"/>
              </a:rPr>
              <a:t>课程学习的建议</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p:txBody>
          <a:bodyPr/>
          <a:lstStyle/>
          <a:p>
            <a:pPr eaLnBrk="1" hangingPunct="1"/>
            <a:r>
              <a:rPr lang="zh-CN" altLang="en-US" sz="1600" b="1" dirty="0"/>
              <a:t>通过</a:t>
            </a:r>
            <a:r>
              <a:rPr lang="en-US" altLang="zh-CN" sz="1600" b="1" dirty="0"/>
              <a:t>《</a:t>
            </a:r>
            <a:r>
              <a:rPr lang="zh-CN" altLang="en-US" sz="1600" b="1" dirty="0"/>
              <a:t>计算机组成原理</a:t>
            </a:r>
            <a:r>
              <a:rPr lang="en-US" altLang="zh-CN" sz="1600" b="1" dirty="0"/>
              <a:t>》</a:t>
            </a:r>
            <a:r>
              <a:rPr lang="zh-CN" altLang="en-US" sz="1600" b="1" dirty="0"/>
              <a:t>课程的学习，应理解计算机核心组成部件（运算器、控制器、存储器等）的</a:t>
            </a:r>
            <a:r>
              <a:rPr lang="zh-CN" altLang="en-US" sz="1600" b="1" dirty="0">
                <a:solidFill>
                  <a:srgbClr val="FF0000"/>
                </a:solidFill>
              </a:rPr>
              <a:t>内部结构</a:t>
            </a:r>
            <a:r>
              <a:rPr lang="zh-CN" altLang="en-US" sz="1600" b="1" dirty="0"/>
              <a:t>、</a:t>
            </a:r>
            <a:r>
              <a:rPr lang="zh-CN" altLang="en-US" sz="1600" b="1" dirty="0">
                <a:solidFill>
                  <a:srgbClr val="FF0000"/>
                </a:solidFill>
              </a:rPr>
              <a:t>工作原理</a:t>
            </a:r>
            <a:r>
              <a:rPr lang="zh-CN" altLang="en-US" sz="1600" b="1" dirty="0"/>
              <a:t>、</a:t>
            </a:r>
            <a:r>
              <a:rPr lang="zh-CN" altLang="en-US" sz="1600" b="1" dirty="0">
                <a:solidFill>
                  <a:srgbClr val="FF0000"/>
                </a:solidFill>
              </a:rPr>
              <a:t>设计与实现方法</a:t>
            </a:r>
            <a:r>
              <a:rPr lang="zh-CN" altLang="en-US" sz="1600" b="1" dirty="0"/>
              <a:t>，并能具有整机的概念，奠定坚实的智能硬件及计算机系统的设计实现基础。</a:t>
            </a:r>
            <a:endParaRPr lang="en-US" altLang="zh-CN" sz="1600" b="1" dirty="0"/>
          </a:p>
          <a:p>
            <a:pPr eaLnBrk="1" hangingPunct="1"/>
            <a:endParaRPr lang="en-US" altLang="zh-CN" sz="1600" b="1" dirty="0"/>
          </a:p>
          <a:p>
            <a:pPr eaLnBrk="1" hangingPunct="1"/>
            <a:r>
              <a:rPr lang="en-US" altLang="zh-CN" sz="1600" b="1" dirty="0"/>
              <a:t>1</a:t>
            </a:r>
            <a:r>
              <a:rPr lang="zh-CN" altLang="en-US" sz="1600" b="1" dirty="0"/>
              <a:t>、</a:t>
            </a:r>
            <a:r>
              <a:rPr lang="zh-CN" altLang="en-US" sz="2000" b="1" dirty="0">
                <a:solidFill>
                  <a:srgbClr val="FF0000"/>
                </a:solidFill>
              </a:rPr>
              <a:t>构造观</a:t>
            </a:r>
            <a:r>
              <a:rPr lang="zh-CN" altLang="en-US" sz="1600" b="1" dirty="0"/>
              <a:t>：在理解并掌握运算器、控制器等核心功能部件的结构及工作原理的基础上，掌握运算器、控制器等功能部件及简单计算机系统的设计方法，具有功能部件和智能硬件及其系统的设计能力。</a:t>
            </a:r>
            <a:endParaRPr lang="en-US" altLang="zh-CN" sz="1600" b="1" dirty="0"/>
          </a:p>
          <a:p>
            <a:pPr eaLnBrk="1" hangingPunct="1"/>
            <a:endParaRPr lang="en-US" altLang="zh-CN" sz="1600" b="1" dirty="0"/>
          </a:p>
          <a:p>
            <a:pPr eaLnBrk="1" hangingPunct="1"/>
            <a:r>
              <a:rPr lang="en-US" altLang="zh-CN" sz="1600" b="1" dirty="0"/>
              <a:t>2</a:t>
            </a:r>
            <a:r>
              <a:rPr lang="zh-CN" altLang="en-US" sz="1600" b="1" dirty="0"/>
              <a:t>、</a:t>
            </a:r>
            <a:r>
              <a:rPr lang="zh-CN" altLang="en-US" sz="2000" b="1" dirty="0">
                <a:solidFill>
                  <a:srgbClr val="FF0000"/>
                </a:solidFill>
              </a:rPr>
              <a:t>系统观</a:t>
            </a:r>
            <a:r>
              <a:rPr lang="zh-CN" altLang="en-US" sz="1600" b="1" dirty="0"/>
              <a:t>：研究硬件系统与软件系统的协同与互动。一方面，从程序员的角度审视计算机的硬件系统，研究并分析计算机功能部件采用不同结构和设计方法可能会给程序执行的正确性和执行性能带来什么样的影响。另一方面，从硬件工程师的角度审视程序设计的优化问题，探究如何利用硬件的特性提升程序运行的性能和效率。</a:t>
            </a:r>
            <a:endParaRPr lang="en-US" altLang="zh-CN" sz="1600" b="1" dirty="0"/>
          </a:p>
          <a:p>
            <a:pPr eaLnBrk="1" hangingPunct="1"/>
            <a:endParaRPr lang="en-US" altLang="zh-CN" sz="1600" b="1" dirty="0"/>
          </a:p>
          <a:p>
            <a:pPr eaLnBrk="1" hangingPunct="1"/>
            <a:r>
              <a:rPr lang="en-US" altLang="zh-CN" sz="1600" b="1" dirty="0"/>
              <a:t>3</a:t>
            </a:r>
            <a:r>
              <a:rPr lang="zh-CN" altLang="en-US" sz="1600" b="1" dirty="0"/>
              <a:t>、</a:t>
            </a:r>
            <a:r>
              <a:rPr lang="zh-CN" altLang="en-US" sz="2000" b="1" dirty="0">
                <a:solidFill>
                  <a:srgbClr val="FF0000"/>
                </a:solidFill>
              </a:rPr>
              <a:t>工程观</a:t>
            </a:r>
            <a:r>
              <a:rPr lang="zh-CN" altLang="en-US" sz="1600" b="1" dirty="0"/>
              <a:t>：软硬件协同视角下的计算机系统开发和实现能力，考虑工程制约因素、选择恰当技术和工具进行工程优化的意识，关注工程实施过程中科学要素、技术要素及非技术要素的协调与融合。</a:t>
            </a:r>
            <a:endParaRPr lang="en-US" altLang="zh-CN" sz="1600"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p:txBody>
          <a:bodyPr rtlCol="0">
            <a:noAutofit/>
          </a:bodyPr>
          <a:lstStyle/>
          <a:p>
            <a:pPr eaLnBrk="1" fontAlgn="auto" hangingPunct="1">
              <a:spcAft>
                <a:spcPts val="0"/>
              </a:spcAft>
              <a:defRPr/>
            </a:pPr>
            <a:r>
              <a:rPr lang="zh-CN" altLang="en-US" sz="1400" b="1" dirty="0">
                <a:solidFill>
                  <a:srgbClr val="FF0000"/>
                </a:solidFill>
              </a:rPr>
              <a:t>计算机的发展经历了</a:t>
            </a:r>
            <a:r>
              <a:rPr lang="en-US" altLang="zh-CN" sz="1400" b="1" dirty="0">
                <a:solidFill>
                  <a:srgbClr val="FF0000"/>
                </a:solidFill>
              </a:rPr>
              <a:t>4</a:t>
            </a:r>
            <a:r>
              <a:rPr lang="zh-CN" altLang="en-US" sz="1400" b="1" dirty="0">
                <a:solidFill>
                  <a:srgbClr val="FF0000"/>
                </a:solidFill>
              </a:rPr>
              <a:t>代</a:t>
            </a:r>
            <a:r>
              <a:rPr lang="zh-CN" altLang="en-US" sz="1400" b="1" dirty="0"/>
              <a:t>：电子管、晶体管、集成电路、超大规模集成电路。</a:t>
            </a:r>
            <a:endParaRPr lang="en-US" altLang="zh-CN" sz="1400" b="1" dirty="0"/>
          </a:p>
          <a:p>
            <a:pPr eaLnBrk="1" fontAlgn="auto" hangingPunct="1">
              <a:spcAft>
                <a:spcPts val="0"/>
              </a:spcAft>
              <a:defRPr/>
            </a:pPr>
            <a:endParaRPr lang="en-US" altLang="zh-CN" sz="1400" b="1" dirty="0">
              <a:solidFill>
                <a:srgbClr val="FF0000"/>
              </a:solidFill>
            </a:endParaRPr>
          </a:p>
          <a:p>
            <a:pPr eaLnBrk="1" fontAlgn="auto" hangingPunct="1">
              <a:spcAft>
                <a:spcPts val="0"/>
              </a:spcAft>
              <a:defRPr/>
            </a:pPr>
            <a:r>
              <a:rPr lang="zh-CN" altLang="en-US" sz="1400" b="1" dirty="0">
                <a:solidFill>
                  <a:srgbClr val="FF0000"/>
                </a:solidFill>
              </a:rPr>
              <a:t>摩尔定律</a:t>
            </a:r>
            <a:r>
              <a:rPr lang="zh-CN" altLang="en-US" sz="1400" b="1" dirty="0"/>
              <a:t>：当价格不变时，集成电路上可容纳的晶体管数量大约</a:t>
            </a:r>
            <a:r>
              <a:rPr lang="en-US" altLang="zh-CN" sz="1400" b="1" dirty="0"/>
              <a:t>18</a:t>
            </a:r>
            <a:r>
              <a:rPr lang="zh-CN" altLang="en-US" sz="1400" b="1" dirty="0"/>
              <a:t>至</a:t>
            </a:r>
            <a:r>
              <a:rPr lang="en-US" altLang="zh-CN" sz="1400" b="1" dirty="0"/>
              <a:t>24</a:t>
            </a:r>
            <a:r>
              <a:rPr lang="zh-CN" altLang="en-US" sz="1400" b="1" dirty="0"/>
              <a:t>个月翻一番，性能也将提升一倍。</a:t>
            </a:r>
            <a:endParaRPr lang="en-US" altLang="zh-CN" sz="1400" b="1" dirty="0"/>
          </a:p>
          <a:p>
            <a:pPr eaLnBrk="1" fontAlgn="auto" hangingPunct="1">
              <a:spcAft>
                <a:spcPts val="0"/>
              </a:spcAft>
              <a:defRPr/>
            </a:pPr>
            <a:endParaRPr lang="en-US" altLang="zh-CN" sz="1400" b="1" dirty="0"/>
          </a:p>
          <a:p>
            <a:pPr eaLnBrk="1" fontAlgn="auto" hangingPunct="1">
              <a:spcAft>
                <a:spcPts val="0"/>
              </a:spcAft>
              <a:defRPr/>
            </a:pPr>
            <a:r>
              <a:rPr lang="zh-CN" altLang="en-US" sz="1400" b="1" dirty="0">
                <a:solidFill>
                  <a:srgbClr val="FF0000"/>
                </a:solidFill>
              </a:rPr>
              <a:t>冯</a:t>
            </a:r>
            <a:r>
              <a:rPr lang="en-US" altLang="zh-CN" sz="1400" b="1" dirty="0">
                <a:solidFill>
                  <a:srgbClr val="FF0000"/>
                </a:solidFill>
              </a:rPr>
              <a:t>·</a:t>
            </a:r>
            <a:r>
              <a:rPr lang="zh-CN" altLang="en-US" sz="1400" b="1" dirty="0">
                <a:solidFill>
                  <a:srgbClr val="FF0000"/>
                </a:solidFill>
              </a:rPr>
              <a:t>诺依曼体系结构</a:t>
            </a:r>
            <a:r>
              <a:rPr lang="zh-CN" altLang="en-US" sz="1400" b="1" dirty="0"/>
              <a:t>（冯</a:t>
            </a:r>
            <a:r>
              <a:rPr lang="en-US" altLang="zh-CN" sz="1400" b="1" dirty="0"/>
              <a:t>·</a:t>
            </a:r>
            <a:r>
              <a:rPr lang="zh-CN" altLang="en-US" sz="1400" b="1" dirty="0"/>
              <a:t>诺依曼结构计算机）：计算机制造的三个基本原则，即采用二进制逻辑、程序存储执行（存储程序和程序控制）以及计算机由五个部分组成（运算器、控制器、存储器、输入设备、输出设备）。</a:t>
            </a:r>
          </a:p>
          <a:p>
            <a:pPr eaLnBrk="1" fontAlgn="auto" hangingPunct="1">
              <a:spcAft>
                <a:spcPts val="0"/>
              </a:spcAft>
              <a:defRPr/>
            </a:pPr>
            <a:endParaRPr lang="en-US" altLang="zh-CN" sz="1400" b="1" dirty="0"/>
          </a:p>
          <a:p>
            <a:pPr eaLnBrk="1" fontAlgn="auto" hangingPunct="1">
              <a:spcAft>
                <a:spcPts val="0"/>
              </a:spcAft>
              <a:defRPr/>
            </a:pPr>
            <a:r>
              <a:rPr lang="zh-CN" altLang="en-US" sz="1400" b="1" dirty="0">
                <a:solidFill>
                  <a:srgbClr val="FF0000"/>
                </a:solidFill>
              </a:rPr>
              <a:t>计算机系统的层次结构</a:t>
            </a:r>
            <a:r>
              <a:rPr lang="zh-CN" altLang="en-US" sz="1400" b="1" dirty="0"/>
              <a:t>：高级语言层、汇编语言层、操作系统层、指令集架构层（</a:t>
            </a:r>
            <a:r>
              <a:rPr lang="en-US" altLang="zh-CN" sz="1400" b="1" dirty="0"/>
              <a:t>ISA</a:t>
            </a:r>
            <a:r>
              <a:rPr lang="zh-CN" altLang="en-US" sz="1400" b="1" dirty="0"/>
              <a:t>层）、微代码层、逻辑门层。</a:t>
            </a:r>
            <a:endParaRPr lang="en-US" altLang="zh-CN" sz="1400" b="1" dirty="0"/>
          </a:p>
          <a:p>
            <a:pPr eaLnBrk="1" fontAlgn="auto" hangingPunct="1">
              <a:spcAft>
                <a:spcPts val="0"/>
              </a:spcAft>
              <a:defRPr/>
            </a:pPr>
            <a:endParaRPr lang="zh-CN" altLang="en-US" sz="1400" b="1" dirty="0"/>
          </a:p>
          <a:p>
            <a:pPr eaLnBrk="1" fontAlgn="auto" hangingPunct="1">
              <a:spcAft>
                <a:spcPts val="0"/>
              </a:spcAft>
              <a:defRPr/>
            </a:pPr>
            <a:r>
              <a:rPr lang="zh-CN" altLang="en-US" sz="1400" b="1" dirty="0">
                <a:solidFill>
                  <a:srgbClr val="FF0000"/>
                </a:solidFill>
              </a:rPr>
              <a:t>软件和硬件的逻辑功能等价性</a:t>
            </a:r>
            <a:r>
              <a:rPr lang="zh-CN" altLang="en-US" sz="1400" b="1" dirty="0"/>
              <a:t>：硬件和软件在功能上的分配关系随着技术的发展而不断变化，部分功能既可以由硬件实现，也可以由软件实现，称为软硬件逻辑功能的等价性。</a:t>
            </a:r>
          </a:p>
          <a:p>
            <a:pPr eaLnBrk="1" fontAlgn="auto" hangingPunct="1">
              <a:spcAft>
                <a:spcPts val="0"/>
              </a:spcAft>
              <a:defRPr/>
            </a:pPr>
            <a:endParaRPr lang="en-US" altLang="zh-CN" sz="1400" b="1" dirty="0"/>
          </a:p>
          <a:p>
            <a:pPr eaLnBrk="1" fontAlgn="auto" hangingPunct="1">
              <a:spcAft>
                <a:spcPts val="0"/>
              </a:spcAft>
              <a:defRPr/>
            </a:pPr>
            <a:r>
              <a:rPr lang="zh-CN" altLang="en-US" sz="1400" b="1" dirty="0">
                <a:solidFill>
                  <a:srgbClr val="FF0000"/>
                </a:solidFill>
              </a:rPr>
              <a:t>计算机性能指标</a:t>
            </a:r>
            <a:r>
              <a:rPr lang="zh-CN" altLang="en-US" sz="1400" b="1" dirty="0"/>
              <a:t>：字长、主存容量、时钟周期、</a:t>
            </a:r>
            <a:r>
              <a:rPr lang="en-US" altLang="zh-CN" sz="1400" b="1" dirty="0"/>
              <a:t>CPI</a:t>
            </a:r>
            <a:r>
              <a:rPr lang="zh-CN" altLang="en-US" sz="1400" b="1" dirty="0"/>
              <a:t>、</a:t>
            </a:r>
            <a:r>
              <a:rPr lang="en-US" altLang="zh-CN" sz="1400" b="1" dirty="0"/>
              <a:t>CPU</a:t>
            </a:r>
            <a:r>
              <a:rPr lang="zh-CN" altLang="en-US" sz="1400" b="1" dirty="0"/>
              <a:t>时间、</a:t>
            </a:r>
            <a:r>
              <a:rPr lang="en-US" altLang="zh-CN" sz="1400" b="1" dirty="0"/>
              <a:t>IPC</a:t>
            </a:r>
            <a:r>
              <a:rPr lang="zh-CN" altLang="en-US" sz="1400" b="1" dirty="0"/>
              <a:t>、</a:t>
            </a:r>
            <a:r>
              <a:rPr lang="en-US" altLang="zh-CN" sz="1400" b="1" dirty="0"/>
              <a:t>MIPS</a:t>
            </a:r>
            <a:r>
              <a:rPr lang="zh-CN" altLang="en-US" sz="1400" b="1" dirty="0"/>
              <a:t>、</a:t>
            </a:r>
            <a:r>
              <a:rPr lang="en-US" altLang="zh-CN" sz="1400" b="1" dirty="0"/>
              <a:t>MFLOPS</a:t>
            </a:r>
            <a:r>
              <a:rPr lang="zh-CN" altLang="en-US" sz="1400" b="1" dirty="0"/>
              <a:t>。</a:t>
            </a:r>
            <a:endParaRPr lang="en-US" altLang="zh-CN" sz="1400" b="1" dirty="0"/>
          </a:p>
          <a:p>
            <a:pPr eaLnBrk="1" fontAlgn="auto" hangingPunct="1">
              <a:spcAft>
                <a:spcPts val="0"/>
              </a:spcAft>
              <a:defRPr/>
            </a:pPr>
            <a:endParaRPr lang="en-US" altLang="zh-CN" sz="1400" b="1" dirty="0"/>
          </a:p>
          <a:p>
            <a:pPr eaLnBrk="1" fontAlgn="auto" hangingPunct="1">
              <a:spcAft>
                <a:spcPts val="0"/>
              </a:spcAft>
              <a:defRPr/>
            </a:pPr>
            <a:r>
              <a:rPr lang="zh-CN" altLang="en-US" sz="1400" b="1" dirty="0">
                <a:solidFill>
                  <a:srgbClr val="FF0000"/>
                </a:solidFill>
              </a:rPr>
              <a:t>计算机性能测试软件</a:t>
            </a:r>
            <a:r>
              <a:rPr lang="zh-CN" altLang="en-US" sz="1400" b="1" dirty="0"/>
              <a:t>：</a:t>
            </a:r>
            <a:r>
              <a:rPr lang="en-US" altLang="zh-CN" sz="1400" b="1" dirty="0"/>
              <a:t>CPU</a:t>
            </a:r>
            <a:r>
              <a:rPr lang="zh-CN" altLang="en-US" sz="1400" b="1" dirty="0"/>
              <a:t>测试软件、内存测试软件、显卡测试软件、硬盘测试软件、综合性测试软件等，基准测试程序（</a:t>
            </a:r>
            <a:r>
              <a:rPr lang="en-US" altLang="zh-CN" sz="1400" b="1" dirty="0"/>
              <a:t>Benchmark</a:t>
            </a:r>
            <a:r>
              <a:rPr lang="zh-CN" altLang="en-US" sz="1400" b="1" dirty="0"/>
              <a:t>）。</a:t>
            </a:r>
            <a:endParaRPr lang="zh-CN" alt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实践训练（课外训练）</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2000" b="1" dirty="0"/>
              <a:t>从网上下载合适的计算机系统性能测试工具（性能测试软件）对计算机（自己的台式电脑或笔记本电脑）进行性能测试；</a:t>
            </a:r>
            <a:endParaRPr lang="en-US" altLang="zh-CN" sz="2000" b="1" dirty="0"/>
          </a:p>
          <a:p>
            <a:pPr>
              <a:defRPr/>
            </a:pPr>
            <a:endParaRPr lang="en-US" altLang="zh-CN" sz="2000" b="1" dirty="0"/>
          </a:p>
          <a:p>
            <a:pPr>
              <a:defRPr/>
            </a:pPr>
            <a:r>
              <a:rPr lang="en-US" altLang="zh-CN" sz="2000" b="1" dirty="0">
                <a:highlight>
                  <a:srgbClr val="FFFF00"/>
                </a:highlight>
              </a:rPr>
              <a:t>10</a:t>
            </a:r>
            <a:r>
              <a:rPr lang="zh-CN" altLang="en-US" sz="2000" b="1" dirty="0">
                <a:highlight>
                  <a:srgbClr val="FFFF00"/>
                </a:highlight>
              </a:rPr>
              <a:t>大主流性能测试工具推荐 </a:t>
            </a:r>
            <a:r>
              <a:rPr lang="en-US" altLang="zh-CN" sz="2000" b="1" dirty="0">
                <a:highlight>
                  <a:srgbClr val="FFFF00"/>
                </a:highlight>
              </a:rPr>
              <a:t>- </a:t>
            </a:r>
            <a:r>
              <a:rPr lang="zh-CN" altLang="en-US" sz="2000" b="1" dirty="0">
                <a:highlight>
                  <a:srgbClr val="FFFF00"/>
                </a:highlight>
              </a:rPr>
              <a:t>知乎  </a:t>
            </a:r>
            <a:r>
              <a:rPr lang="en-US" altLang="zh-CN" sz="2000" b="1" dirty="0">
                <a:highlight>
                  <a:srgbClr val="FFFF00"/>
                </a:highlight>
              </a:rPr>
              <a:t>https://zhuanlan.zhihu.com/p/98612628</a:t>
            </a:r>
          </a:p>
          <a:p>
            <a:pPr>
              <a:defRPr/>
            </a:pPr>
            <a:endParaRPr lang="en-US" altLang="zh-CN" sz="2000" b="1" dirty="0"/>
          </a:p>
          <a:p>
            <a:pPr>
              <a:defRPr/>
            </a:pPr>
            <a:r>
              <a:rPr lang="zh-CN" altLang="en-US" sz="2000" b="1" dirty="0"/>
              <a:t>尝试对比分析不同性能测试工具对同一计算机进行测试的不同结果；</a:t>
            </a:r>
            <a:endParaRPr lang="en-US" altLang="zh-CN" sz="2000" b="1" dirty="0"/>
          </a:p>
          <a:p>
            <a:pPr>
              <a:defRPr/>
            </a:pPr>
            <a:endParaRPr lang="en-US" altLang="zh-CN" sz="2000" b="1" dirty="0"/>
          </a:p>
          <a:p>
            <a:pPr>
              <a:defRPr/>
            </a:pPr>
            <a:r>
              <a:rPr lang="zh-CN" altLang="en-US" sz="2000" b="1" dirty="0"/>
              <a:t>结合自己所学的知识，分析性能测试工具（性能测试软件）的关键是什么？</a:t>
            </a:r>
          </a:p>
        </p:txBody>
      </p:sp>
    </p:spTree>
    <p:extLst>
      <p:ext uri="{BB962C8B-B14F-4D97-AF65-F5344CB8AC3E}">
        <p14:creationId xmlns:p14="http://schemas.microsoft.com/office/powerpoint/2010/main" val="215389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F51B8-F58E-4EA4-A5F2-4558E513E6F1}"/>
              </a:ext>
            </a:extLst>
          </p:cNvPr>
          <p:cNvSpPr>
            <a:spLocks noGrp="1"/>
          </p:cNvSpPr>
          <p:nvPr>
            <p:ph type="title"/>
          </p:nvPr>
        </p:nvSpPr>
        <p:spPr/>
        <p:txBody>
          <a:bodyPr/>
          <a:lstStyle/>
          <a:p>
            <a:r>
              <a:rPr lang="zh-CN" altLang="en-US" sz="4000" b="1" dirty="0"/>
              <a:t>教学进度表</a:t>
            </a:r>
          </a:p>
        </p:txBody>
      </p:sp>
      <p:pic>
        <p:nvPicPr>
          <p:cNvPr id="4" name="图片 3">
            <a:extLst>
              <a:ext uri="{FF2B5EF4-FFF2-40B4-BE49-F238E27FC236}">
                <a16:creationId xmlns:a16="http://schemas.microsoft.com/office/drawing/2014/main" id="{B16E9CE5-6A31-42A9-B48F-BCFBC02C8544}"/>
              </a:ext>
            </a:extLst>
          </p:cNvPr>
          <p:cNvPicPr>
            <a:picLocks noChangeAspect="1"/>
          </p:cNvPicPr>
          <p:nvPr/>
        </p:nvPicPr>
        <p:blipFill>
          <a:blip r:embed="rId2"/>
          <a:stretch>
            <a:fillRect/>
          </a:stretch>
        </p:blipFill>
        <p:spPr>
          <a:xfrm>
            <a:off x="1115616" y="1279587"/>
            <a:ext cx="3600400" cy="5286441"/>
          </a:xfrm>
          <a:prstGeom prst="rect">
            <a:avLst/>
          </a:prstGeom>
        </p:spPr>
      </p:pic>
      <p:pic>
        <p:nvPicPr>
          <p:cNvPr id="5" name="图片 4">
            <a:extLst>
              <a:ext uri="{FF2B5EF4-FFF2-40B4-BE49-F238E27FC236}">
                <a16:creationId xmlns:a16="http://schemas.microsoft.com/office/drawing/2014/main" id="{2537D64D-4BD2-4277-B7AA-08D5F4C793B9}"/>
              </a:ext>
            </a:extLst>
          </p:cNvPr>
          <p:cNvPicPr>
            <a:picLocks noChangeAspect="1"/>
          </p:cNvPicPr>
          <p:nvPr/>
        </p:nvPicPr>
        <p:blipFill>
          <a:blip r:embed="rId3"/>
          <a:stretch>
            <a:fillRect/>
          </a:stretch>
        </p:blipFill>
        <p:spPr>
          <a:xfrm>
            <a:off x="4572000" y="1360997"/>
            <a:ext cx="3816424" cy="5170639"/>
          </a:xfrm>
          <a:prstGeom prst="rect">
            <a:avLst/>
          </a:prstGeom>
        </p:spPr>
      </p:pic>
    </p:spTree>
    <p:extLst>
      <p:ext uri="{BB962C8B-B14F-4D97-AF65-F5344CB8AC3E}">
        <p14:creationId xmlns:p14="http://schemas.microsoft.com/office/powerpoint/2010/main" val="184340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7F4640C-35A8-4AF3-B2AA-42E5F09BB534}"/>
              </a:ext>
            </a:extLst>
          </p:cNvPr>
          <p:cNvSpPr>
            <a:spLocks noGrp="1" noChangeArrowheads="1"/>
          </p:cNvSpPr>
          <p:nvPr>
            <p:ph type="title"/>
          </p:nvPr>
        </p:nvSpPr>
        <p:spPr>
          <a:xfrm>
            <a:off x="457200" y="188293"/>
            <a:ext cx="8229600" cy="936451"/>
          </a:xfrm>
        </p:spPr>
        <p:txBody>
          <a:bodyPr/>
          <a:lstStyle/>
          <a:p>
            <a:pPr eaLnBrk="1" hangingPunct="1"/>
            <a:r>
              <a:rPr lang="zh-CN" altLang="en-US" b="1" dirty="0"/>
              <a:t>课程内容</a:t>
            </a:r>
          </a:p>
        </p:txBody>
      </p:sp>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20000"/>
          </a:bodyPr>
          <a:lstStyle/>
          <a:p>
            <a:pPr eaLnBrk="1" fontAlgn="auto" hangingPunct="1">
              <a:lnSpc>
                <a:spcPct val="80000"/>
              </a:lnSpc>
              <a:spcAft>
                <a:spcPts val="0"/>
              </a:spcAft>
              <a:defRPr/>
            </a:pPr>
            <a:r>
              <a:rPr lang="zh-CN" altLang="en-US" sz="2800" b="1" dirty="0"/>
              <a:t>全书共</a:t>
            </a:r>
            <a:r>
              <a:rPr lang="en-US" altLang="zh-CN" sz="2800" b="1" dirty="0"/>
              <a:t>9</a:t>
            </a:r>
            <a:r>
              <a:rPr lang="zh-CN" altLang="en-US" sz="2800" b="1" dirty="0"/>
              <a:t>章：</a:t>
            </a:r>
            <a:endParaRPr lang="en-US" altLang="zh-CN" sz="2800" b="1" dirty="0"/>
          </a:p>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5</a:t>
            </a:r>
            <a:r>
              <a:rPr lang="zh-CN" altLang="en-US" b="1" dirty="0"/>
              <a:t>章　指令系统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766" y="1772816"/>
            <a:ext cx="2602108" cy="36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AA00491-CC37-4E2A-A5F3-28A2D1693D46}"/>
              </a:ext>
            </a:extLst>
          </p:cNvPr>
          <p:cNvSpPr>
            <a:spLocks noGrp="1" noChangeArrowheads="1"/>
          </p:cNvSpPr>
          <p:nvPr>
            <p:ph type="title"/>
          </p:nvPr>
        </p:nvSpPr>
        <p:spPr/>
        <p:txBody>
          <a:bodyPr/>
          <a:lstStyle/>
          <a:p>
            <a:pPr eaLnBrk="1" hangingPunct="1"/>
            <a:r>
              <a:rPr lang="zh-CN" altLang="en-US" b="1" dirty="0"/>
              <a:t>课程考核方法</a:t>
            </a:r>
          </a:p>
        </p:txBody>
      </p:sp>
      <p:sp>
        <p:nvSpPr>
          <p:cNvPr id="18435" name="Rectangle 3">
            <a:extLst>
              <a:ext uri="{FF2B5EF4-FFF2-40B4-BE49-F238E27FC236}">
                <a16:creationId xmlns:a16="http://schemas.microsoft.com/office/drawing/2014/main" id="{2BF0D9E2-2BB2-405C-91C6-8941CBCA38ED}"/>
              </a:ext>
            </a:extLst>
          </p:cNvPr>
          <p:cNvSpPr>
            <a:spLocks noGrp="1" noChangeArrowheads="1"/>
          </p:cNvSpPr>
          <p:nvPr>
            <p:ph type="body" idx="1"/>
          </p:nvPr>
        </p:nvSpPr>
        <p:spPr/>
        <p:txBody>
          <a:bodyPr rtlCol="0">
            <a:normAutofit/>
          </a:bodyPr>
          <a:lstStyle/>
          <a:p>
            <a:pPr eaLnBrk="1" fontAlgn="auto" hangingPunct="1">
              <a:lnSpc>
                <a:spcPct val="80000"/>
              </a:lnSpc>
              <a:spcAft>
                <a:spcPts val="0"/>
              </a:spcAft>
              <a:defRPr/>
            </a:pPr>
            <a:r>
              <a:rPr lang="zh-CN" altLang="en-US" sz="2800" b="1" dirty="0">
                <a:solidFill>
                  <a:srgbClr val="FF0000"/>
                </a:solidFill>
              </a:rPr>
              <a:t>平时成绩</a:t>
            </a:r>
            <a:r>
              <a:rPr lang="zh-CN" altLang="en-US" sz="2800" b="1" dirty="0"/>
              <a:t>：</a:t>
            </a:r>
            <a:r>
              <a:rPr lang="en-US" altLang="zh-CN" sz="2800" b="1" dirty="0"/>
              <a:t>20%</a:t>
            </a:r>
          </a:p>
          <a:p>
            <a:pPr lvl="1" eaLnBrk="1" fontAlgn="auto" hangingPunct="1">
              <a:lnSpc>
                <a:spcPct val="80000"/>
              </a:lnSpc>
              <a:spcAft>
                <a:spcPts val="0"/>
              </a:spcAft>
              <a:defRPr/>
            </a:pPr>
            <a:r>
              <a:rPr lang="zh-CN" altLang="en-US" sz="2400" b="1" dirty="0"/>
              <a:t>作业提交及完成情况</a:t>
            </a:r>
            <a:endParaRPr lang="en-US" altLang="zh-CN" sz="2400" b="1" dirty="0"/>
          </a:p>
          <a:p>
            <a:pPr lvl="1" eaLnBrk="1" fontAlgn="auto" hangingPunct="1">
              <a:lnSpc>
                <a:spcPct val="80000"/>
              </a:lnSpc>
              <a:spcAft>
                <a:spcPts val="0"/>
              </a:spcAft>
              <a:defRPr/>
            </a:pPr>
            <a:endParaRPr lang="zh-CN" altLang="en-US" sz="2400" b="1" dirty="0"/>
          </a:p>
          <a:p>
            <a:pPr eaLnBrk="1" fontAlgn="auto" hangingPunct="1">
              <a:lnSpc>
                <a:spcPct val="80000"/>
              </a:lnSpc>
              <a:spcAft>
                <a:spcPts val="0"/>
              </a:spcAft>
              <a:defRPr/>
            </a:pPr>
            <a:r>
              <a:rPr lang="zh-CN" altLang="en-US" sz="2800" b="1" dirty="0">
                <a:solidFill>
                  <a:srgbClr val="FF0000"/>
                </a:solidFill>
              </a:rPr>
              <a:t>实验成绩</a:t>
            </a:r>
            <a:r>
              <a:rPr lang="zh-CN" altLang="en-US" sz="2800" b="1" dirty="0"/>
              <a:t>：</a:t>
            </a:r>
            <a:r>
              <a:rPr lang="en-US" altLang="zh-CN" sz="2800" b="1" dirty="0"/>
              <a:t>30%</a:t>
            </a:r>
          </a:p>
          <a:p>
            <a:pPr lvl="1" eaLnBrk="1" fontAlgn="auto" hangingPunct="1">
              <a:lnSpc>
                <a:spcPct val="80000"/>
              </a:lnSpc>
              <a:spcAft>
                <a:spcPts val="0"/>
              </a:spcAft>
              <a:defRPr/>
            </a:pPr>
            <a:r>
              <a:rPr lang="zh-CN" altLang="en-US" sz="2400" b="1" dirty="0"/>
              <a:t>实验出勤情况</a:t>
            </a:r>
          </a:p>
          <a:p>
            <a:pPr lvl="1" eaLnBrk="1" fontAlgn="auto" hangingPunct="1">
              <a:lnSpc>
                <a:spcPct val="80000"/>
              </a:lnSpc>
              <a:spcAft>
                <a:spcPts val="0"/>
              </a:spcAft>
              <a:defRPr/>
            </a:pPr>
            <a:r>
              <a:rPr lang="zh-CN" altLang="en-US" sz="2400" b="1" dirty="0"/>
              <a:t>实验报告提交及完成情况</a:t>
            </a:r>
          </a:p>
          <a:p>
            <a:pPr lvl="1" eaLnBrk="1" fontAlgn="auto" hangingPunct="1">
              <a:lnSpc>
                <a:spcPct val="80000"/>
              </a:lnSpc>
              <a:spcAft>
                <a:spcPts val="0"/>
              </a:spcAft>
              <a:defRPr/>
            </a:pPr>
            <a:endParaRPr lang="en-US" altLang="zh-CN" sz="2400" b="1" dirty="0"/>
          </a:p>
          <a:p>
            <a:pPr lvl="1" eaLnBrk="1" fontAlgn="auto" hangingPunct="1">
              <a:lnSpc>
                <a:spcPct val="80000"/>
              </a:lnSpc>
              <a:spcAft>
                <a:spcPts val="0"/>
              </a:spcAft>
              <a:defRPr/>
            </a:pPr>
            <a:endParaRPr lang="zh-CN" altLang="en-US" sz="2400" b="1" dirty="0"/>
          </a:p>
          <a:p>
            <a:pPr eaLnBrk="1" fontAlgn="auto" hangingPunct="1">
              <a:lnSpc>
                <a:spcPct val="80000"/>
              </a:lnSpc>
              <a:spcAft>
                <a:spcPts val="0"/>
              </a:spcAft>
              <a:defRPr/>
            </a:pPr>
            <a:r>
              <a:rPr lang="zh-CN" altLang="en-US" sz="2800" b="1" dirty="0">
                <a:solidFill>
                  <a:srgbClr val="FF0000"/>
                </a:solidFill>
              </a:rPr>
              <a:t>期末考试</a:t>
            </a:r>
            <a:r>
              <a:rPr lang="zh-CN" altLang="en-US" sz="2800" b="1" dirty="0"/>
              <a:t>（闭卷）：</a:t>
            </a:r>
            <a:r>
              <a:rPr lang="en-US" altLang="zh-CN" sz="2800" b="1" dirty="0"/>
              <a:t>50%</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42173</TotalTime>
  <Words>7126</Words>
  <Application>Microsoft Office PowerPoint</Application>
  <PresentationFormat>全屏显示(4:3)</PresentationFormat>
  <Paragraphs>690</Paragraphs>
  <Slides>68</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Avenir</vt:lpstr>
      <vt:lpstr>黑体</vt:lpstr>
      <vt:lpstr>宋体</vt:lpstr>
      <vt:lpstr>Arial</vt:lpstr>
      <vt:lpstr>Calibri</vt:lpstr>
      <vt:lpstr>Cambria Math</vt:lpstr>
      <vt:lpstr>Wingdings</vt:lpstr>
      <vt:lpstr>Office 主题</vt:lpstr>
      <vt:lpstr>《计算机组成原理》 （第一讲）</vt:lpstr>
      <vt:lpstr>主教材</vt:lpstr>
      <vt:lpstr>主要参考书</vt:lpstr>
      <vt:lpstr>课程性质和教学目标</vt:lpstr>
      <vt:lpstr>教学大纲</vt:lpstr>
      <vt:lpstr>教学进度表</vt:lpstr>
      <vt:lpstr>教学进度表</vt:lpstr>
      <vt:lpstr>课程内容</vt:lpstr>
      <vt:lpstr>课程考核方法</vt:lpstr>
      <vt:lpstr>课件下载</vt:lpstr>
      <vt:lpstr>上传作业+实验报告</vt:lpstr>
      <vt:lpstr>任课教师及助教</vt:lpstr>
      <vt:lpstr>第1章    计算机系统概述</vt:lpstr>
      <vt:lpstr>1.1    计算机发展历程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“天河一号”超级计算机</vt:lpstr>
      <vt:lpstr>“天河二号”超级计算机</vt:lpstr>
      <vt:lpstr>“神威·太湖之光”超级计算机</vt:lpstr>
      <vt:lpstr>PowerPoint 演示文稿</vt:lpstr>
      <vt:lpstr>1.2    计算机系统的组成</vt:lpstr>
      <vt:lpstr>PowerPoint 演示文稿</vt:lpstr>
      <vt:lpstr>冯·诺依曼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x86汇编语言程序及机器指令(CISC)</vt:lpstr>
      <vt:lpstr>MIPS汇编语言程序及机器指令(Microprocessor without interlocked piped stages architecture-RISC)</vt:lpstr>
      <vt:lpstr>RISC-V汇编语言程序及机器指令 (Reduced Instruction Set Computer)</vt:lpstr>
      <vt:lpstr>ARMv7汇编语言程序及机器指令(Advanced RISC Machine)</vt:lpstr>
      <vt:lpstr>1.3    计算机系统的层次结构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计算机性能指标和评价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课程学习的建议</vt:lpstr>
      <vt:lpstr>本章小结</vt:lpstr>
      <vt:lpstr>实践训练（课外训练）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443</cp:revision>
  <dcterms:created xsi:type="dcterms:W3CDTF">2018-06-12T02:23:51Z</dcterms:created>
  <dcterms:modified xsi:type="dcterms:W3CDTF">2023-02-28T01:29:14Z</dcterms:modified>
</cp:coreProperties>
</file>